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85" r:id="rId5"/>
    <p:sldId id="284" r:id="rId6"/>
    <p:sldId id="283" r:id="rId7"/>
    <p:sldId id="282" r:id="rId8"/>
    <p:sldId id="280" r:id="rId9"/>
    <p:sldId id="281" r:id="rId10"/>
    <p:sldId id="279" r:id="rId11"/>
    <p:sldId id="278" r:id="rId12"/>
    <p:sldId id="276" r:id="rId13"/>
    <p:sldId id="277" r:id="rId14"/>
    <p:sldId id="259" r:id="rId15"/>
    <p:sldId id="260" r:id="rId16"/>
    <p:sldId id="274" r:id="rId17"/>
    <p:sldId id="273" r:id="rId18"/>
    <p:sldId id="272" r:id="rId19"/>
    <p:sldId id="271" r:id="rId20"/>
    <p:sldId id="270" r:id="rId21"/>
    <p:sldId id="269" r:id="rId22"/>
    <p:sldId id="268" r:id="rId23"/>
    <p:sldId id="267" r:id="rId24"/>
    <p:sldId id="266" r:id="rId25"/>
    <p:sldId id="291" r:id="rId26"/>
    <p:sldId id="290" r:id="rId27"/>
    <p:sldId id="265" r:id="rId28"/>
    <p:sldId id="289" r:id="rId29"/>
    <p:sldId id="288" r:id="rId30"/>
    <p:sldId id="287" r:id="rId31"/>
    <p:sldId id="286" r:id="rId32"/>
    <p:sldId id="264" r:id="rId33"/>
    <p:sldId id="263" r:id="rId34"/>
    <p:sldId id="262" r:id="rId35"/>
    <p:sldId id="295" r:id="rId36"/>
    <p:sldId id="296" r:id="rId37"/>
    <p:sldId id="297" r:id="rId38"/>
    <p:sldId id="261" r:id="rId39"/>
    <p:sldId id="292" r:id="rId40"/>
    <p:sldId id="294" r:id="rId41"/>
    <p:sldId id="293" r:id="rId4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D591B06E-428F-4129-A5BF-F800C9AD745B}">
          <p14:sldIdLst>
            <p14:sldId id="256"/>
            <p14:sldId id="257"/>
            <p14:sldId id="275"/>
            <p14:sldId id="285"/>
            <p14:sldId id="284"/>
            <p14:sldId id="283"/>
            <p14:sldId id="282"/>
            <p14:sldId id="280"/>
            <p14:sldId id="281"/>
            <p14:sldId id="279"/>
            <p14:sldId id="278"/>
            <p14:sldId id="276"/>
            <p14:sldId id="277"/>
            <p14:sldId id="259"/>
            <p14:sldId id="260"/>
            <p14:sldId id="274"/>
            <p14:sldId id="273"/>
            <p14:sldId id="272"/>
            <p14:sldId id="271"/>
            <p14:sldId id="270"/>
            <p14:sldId id="269"/>
            <p14:sldId id="268"/>
            <p14:sldId id="267"/>
            <p14:sldId id="266"/>
            <p14:sldId id="291"/>
            <p14:sldId id="290"/>
            <p14:sldId id="265"/>
            <p14:sldId id="289"/>
            <p14:sldId id="288"/>
            <p14:sldId id="287"/>
            <p14:sldId id="286"/>
            <p14:sldId id="264"/>
            <p14:sldId id="263"/>
            <p14:sldId id="262"/>
            <p14:sldId id="295"/>
            <p14:sldId id="296"/>
            <p14:sldId id="297"/>
            <p14:sldId id="261"/>
            <p14:sldId id="292"/>
            <p14:sldId id="294"/>
            <p14:sldId id="29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snapToGrid="0">
      <p:cViewPr varScale="1">
        <p:scale>
          <a:sx n="96" d="100"/>
          <a:sy n="96" d="100"/>
        </p:scale>
        <p:origin x="176" y="5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NDG Themed_Geo" type="title">
  <p:cSld name="NDG Themed_Geo">
    <p:bg>
      <p:bgPr>
        <a:solidFill>
          <a:srgbClr val="005A99"/>
        </a:solidFill>
        <a:effectLst/>
      </p:bgPr>
    </p:bg>
    <p:spTree>
      <p:nvGrpSpPr>
        <p:cNvPr id="1" name="Shape 9"/>
        <p:cNvGrpSpPr/>
        <p:nvPr/>
      </p:nvGrpSpPr>
      <p:grpSpPr>
        <a:xfrm>
          <a:off x="0" y="0"/>
          <a:ext cx="0" cy="0"/>
          <a:chOff x="0" y="0"/>
          <a:chExt cx="0" cy="0"/>
        </a:xfrm>
      </p:grpSpPr>
      <p:sp>
        <p:nvSpPr>
          <p:cNvPr id="16" name="Shape 16"/>
          <p:cNvSpPr txBox="1">
            <a:spLocks noGrp="1"/>
          </p:cNvSpPr>
          <p:nvPr>
            <p:ph type="ctrTitle"/>
          </p:nvPr>
        </p:nvSpPr>
        <p:spPr>
          <a:xfrm>
            <a:off x="797467" y="2366963"/>
            <a:ext cx="10962800" cy="11184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4200"/>
              <a:buNone/>
              <a:defRPr sz="4400" b="1" i="0" baseline="0">
                <a:solidFill>
                  <a:schemeClr val="lt1"/>
                </a:solidFill>
                <a:latin typeface="Hind" panose="02000000000000000000" pitchFamily="2" charset="77"/>
                <a:cs typeface="Hind" panose="02000000000000000000" pitchFamily="2" charset="77"/>
              </a:defRPr>
            </a:lvl1pPr>
            <a:lvl2pPr lvl="1">
              <a:spcBef>
                <a:spcPts val="0"/>
              </a:spcBef>
              <a:spcAft>
                <a:spcPts val="0"/>
              </a:spcAft>
              <a:buClr>
                <a:schemeClr val="lt1"/>
              </a:buClr>
              <a:buSzPts val="4200"/>
              <a:buNone/>
              <a:defRPr sz="5600">
                <a:solidFill>
                  <a:schemeClr val="lt1"/>
                </a:solidFill>
              </a:defRPr>
            </a:lvl2pPr>
            <a:lvl3pPr lvl="2">
              <a:spcBef>
                <a:spcPts val="0"/>
              </a:spcBef>
              <a:spcAft>
                <a:spcPts val="0"/>
              </a:spcAft>
              <a:buClr>
                <a:schemeClr val="lt1"/>
              </a:buClr>
              <a:buSzPts val="4200"/>
              <a:buNone/>
              <a:defRPr sz="5600">
                <a:solidFill>
                  <a:schemeClr val="lt1"/>
                </a:solidFill>
              </a:defRPr>
            </a:lvl3pPr>
            <a:lvl4pPr lvl="3">
              <a:spcBef>
                <a:spcPts val="0"/>
              </a:spcBef>
              <a:spcAft>
                <a:spcPts val="0"/>
              </a:spcAft>
              <a:buClr>
                <a:schemeClr val="lt1"/>
              </a:buClr>
              <a:buSzPts val="4200"/>
              <a:buNone/>
              <a:defRPr sz="5600">
                <a:solidFill>
                  <a:schemeClr val="lt1"/>
                </a:solidFill>
              </a:defRPr>
            </a:lvl4pPr>
            <a:lvl5pPr lvl="4">
              <a:spcBef>
                <a:spcPts val="0"/>
              </a:spcBef>
              <a:spcAft>
                <a:spcPts val="0"/>
              </a:spcAft>
              <a:buClr>
                <a:schemeClr val="lt1"/>
              </a:buClr>
              <a:buSzPts val="4200"/>
              <a:buNone/>
              <a:defRPr sz="5600">
                <a:solidFill>
                  <a:schemeClr val="lt1"/>
                </a:solidFill>
              </a:defRPr>
            </a:lvl5pPr>
            <a:lvl6pPr lvl="5">
              <a:spcBef>
                <a:spcPts val="0"/>
              </a:spcBef>
              <a:spcAft>
                <a:spcPts val="0"/>
              </a:spcAft>
              <a:buClr>
                <a:schemeClr val="lt1"/>
              </a:buClr>
              <a:buSzPts val="4200"/>
              <a:buNone/>
              <a:defRPr sz="5600">
                <a:solidFill>
                  <a:schemeClr val="lt1"/>
                </a:solidFill>
              </a:defRPr>
            </a:lvl6pPr>
            <a:lvl7pPr lvl="6">
              <a:spcBef>
                <a:spcPts val="0"/>
              </a:spcBef>
              <a:spcAft>
                <a:spcPts val="0"/>
              </a:spcAft>
              <a:buClr>
                <a:schemeClr val="lt1"/>
              </a:buClr>
              <a:buSzPts val="4200"/>
              <a:buNone/>
              <a:defRPr sz="5600">
                <a:solidFill>
                  <a:schemeClr val="lt1"/>
                </a:solidFill>
              </a:defRPr>
            </a:lvl7pPr>
            <a:lvl8pPr lvl="7">
              <a:spcBef>
                <a:spcPts val="0"/>
              </a:spcBef>
              <a:spcAft>
                <a:spcPts val="0"/>
              </a:spcAft>
              <a:buClr>
                <a:schemeClr val="lt1"/>
              </a:buClr>
              <a:buSzPts val="4200"/>
              <a:buNone/>
              <a:defRPr sz="5600">
                <a:solidFill>
                  <a:schemeClr val="lt1"/>
                </a:solidFill>
              </a:defRPr>
            </a:lvl8pPr>
            <a:lvl9pPr lvl="8">
              <a:spcBef>
                <a:spcPts val="0"/>
              </a:spcBef>
              <a:spcAft>
                <a:spcPts val="0"/>
              </a:spcAft>
              <a:buClr>
                <a:schemeClr val="lt1"/>
              </a:buClr>
              <a:buSzPts val="4200"/>
              <a:buNone/>
              <a:defRPr sz="5600">
                <a:solidFill>
                  <a:schemeClr val="lt1"/>
                </a:solidFill>
              </a:defRPr>
            </a:lvl9pPr>
          </a:lstStyle>
          <a:p>
            <a:r>
              <a:rPr lang="en-US" dirty="0"/>
              <a:t>Click to edit Master title style</a:t>
            </a:r>
            <a:endParaRPr dirty="0"/>
          </a:p>
        </p:txBody>
      </p:sp>
      <p:sp>
        <p:nvSpPr>
          <p:cNvPr id="17" name="Shape 17"/>
          <p:cNvSpPr txBox="1">
            <a:spLocks noGrp="1"/>
          </p:cNvSpPr>
          <p:nvPr>
            <p:ph type="subTitle" idx="1"/>
          </p:nvPr>
        </p:nvSpPr>
        <p:spPr>
          <a:xfrm>
            <a:off x="797451" y="3621217"/>
            <a:ext cx="10962800" cy="5772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2100"/>
              <a:buNone/>
              <a:defRPr sz="2800" b="0" i="0">
                <a:solidFill>
                  <a:schemeClr val="lt1"/>
                </a:solidFill>
                <a:latin typeface="Hind" panose="02000000000000000000" pitchFamily="2" charset="77"/>
                <a:cs typeface="Hind" panose="02000000000000000000" pitchFamily="2" charset="77"/>
              </a:defRPr>
            </a:lvl1pPr>
            <a:lvl2pPr lvl="1">
              <a:lnSpc>
                <a:spcPct val="100000"/>
              </a:lnSpc>
              <a:spcBef>
                <a:spcPts val="0"/>
              </a:spcBef>
              <a:spcAft>
                <a:spcPts val="0"/>
              </a:spcAft>
              <a:buClr>
                <a:schemeClr val="lt1"/>
              </a:buClr>
              <a:buSzPts val="2100"/>
              <a:buNone/>
              <a:defRPr sz="2800">
                <a:solidFill>
                  <a:schemeClr val="lt1"/>
                </a:solidFill>
              </a:defRPr>
            </a:lvl2pPr>
            <a:lvl3pPr lvl="2">
              <a:lnSpc>
                <a:spcPct val="100000"/>
              </a:lnSpc>
              <a:spcBef>
                <a:spcPts val="0"/>
              </a:spcBef>
              <a:spcAft>
                <a:spcPts val="0"/>
              </a:spcAft>
              <a:buClr>
                <a:schemeClr val="lt1"/>
              </a:buClr>
              <a:buSzPts val="2100"/>
              <a:buNone/>
              <a:defRPr sz="2800">
                <a:solidFill>
                  <a:schemeClr val="lt1"/>
                </a:solidFill>
              </a:defRPr>
            </a:lvl3pPr>
            <a:lvl4pPr lvl="3">
              <a:lnSpc>
                <a:spcPct val="100000"/>
              </a:lnSpc>
              <a:spcBef>
                <a:spcPts val="0"/>
              </a:spcBef>
              <a:spcAft>
                <a:spcPts val="0"/>
              </a:spcAft>
              <a:buClr>
                <a:schemeClr val="lt1"/>
              </a:buClr>
              <a:buSzPts val="2100"/>
              <a:buNone/>
              <a:defRPr sz="2800">
                <a:solidFill>
                  <a:schemeClr val="lt1"/>
                </a:solidFill>
              </a:defRPr>
            </a:lvl4pPr>
            <a:lvl5pPr lvl="4">
              <a:lnSpc>
                <a:spcPct val="100000"/>
              </a:lnSpc>
              <a:spcBef>
                <a:spcPts val="0"/>
              </a:spcBef>
              <a:spcAft>
                <a:spcPts val="0"/>
              </a:spcAft>
              <a:buClr>
                <a:schemeClr val="lt1"/>
              </a:buClr>
              <a:buSzPts val="2100"/>
              <a:buNone/>
              <a:defRPr sz="2800">
                <a:solidFill>
                  <a:schemeClr val="lt1"/>
                </a:solidFill>
              </a:defRPr>
            </a:lvl5pPr>
            <a:lvl6pPr lvl="5">
              <a:lnSpc>
                <a:spcPct val="100000"/>
              </a:lnSpc>
              <a:spcBef>
                <a:spcPts val="0"/>
              </a:spcBef>
              <a:spcAft>
                <a:spcPts val="0"/>
              </a:spcAft>
              <a:buClr>
                <a:schemeClr val="lt1"/>
              </a:buClr>
              <a:buSzPts val="2100"/>
              <a:buNone/>
              <a:defRPr sz="2800">
                <a:solidFill>
                  <a:schemeClr val="lt1"/>
                </a:solidFill>
              </a:defRPr>
            </a:lvl6pPr>
            <a:lvl7pPr lvl="6">
              <a:lnSpc>
                <a:spcPct val="100000"/>
              </a:lnSpc>
              <a:spcBef>
                <a:spcPts val="0"/>
              </a:spcBef>
              <a:spcAft>
                <a:spcPts val="0"/>
              </a:spcAft>
              <a:buClr>
                <a:schemeClr val="lt1"/>
              </a:buClr>
              <a:buSzPts val="2100"/>
              <a:buNone/>
              <a:defRPr sz="2800">
                <a:solidFill>
                  <a:schemeClr val="lt1"/>
                </a:solidFill>
              </a:defRPr>
            </a:lvl7pPr>
            <a:lvl8pPr lvl="7">
              <a:lnSpc>
                <a:spcPct val="100000"/>
              </a:lnSpc>
              <a:spcBef>
                <a:spcPts val="0"/>
              </a:spcBef>
              <a:spcAft>
                <a:spcPts val="0"/>
              </a:spcAft>
              <a:buClr>
                <a:schemeClr val="lt1"/>
              </a:buClr>
              <a:buSzPts val="2100"/>
              <a:buNone/>
              <a:defRPr sz="2800">
                <a:solidFill>
                  <a:schemeClr val="lt1"/>
                </a:solidFill>
              </a:defRPr>
            </a:lvl8pPr>
            <a:lvl9pPr lvl="8">
              <a:lnSpc>
                <a:spcPct val="100000"/>
              </a:lnSpc>
              <a:spcBef>
                <a:spcPts val="0"/>
              </a:spcBef>
              <a:spcAft>
                <a:spcPts val="0"/>
              </a:spcAft>
              <a:buClr>
                <a:schemeClr val="lt1"/>
              </a:buClr>
              <a:buSzPts val="2100"/>
              <a:buNone/>
              <a:defRPr sz="2800">
                <a:solidFill>
                  <a:schemeClr val="lt1"/>
                </a:solidFill>
              </a:defRPr>
            </a:lvl9pPr>
          </a:lstStyle>
          <a:p>
            <a:r>
              <a:rPr lang="en-US" dirty="0"/>
              <a:t>Click to edit Master subtitle style</a:t>
            </a:r>
            <a:endParaRPr dirty="0"/>
          </a:p>
        </p:txBody>
      </p:sp>
      <p:pic>
        <p:nvPicPr>
          <p:cNvPr id="19" name="Shape 86">
            <a:extLst>
              <a:ext uri="{FF2B5EF4-FFF2-40B4-BE49-F238E27FC236}">
                <a16:creationId xmlns:a16="http://schemas.microsoft.com/office/drawing/2014/main" id="{5E93012B-EAC4-E742-9BAE-7FEE2683CC54}"/>
              </a:ext>
            </a:extLst>
          </p:cNvPr>
          <p:cNvPicPr preferRelativeResize="0"/>
          <p:nvPr userDrawn="1"/>
        </p:nvPicPr>
        <p:blipFill>
          <a:blip r:embed="rId2">
            <a:alphaModFix/>
          </a:blip>
          <a:stretch>
            <a:fillRect/>
          </a:stretch>
        </p:blipFill>
        <p:spPr>
          <a:xfrm>
            <a:off x="10013217" y="6296544"/>
            <a:ext cx="1876324" cy="577199"/>
          </a:xfrm>
          <a:prstGeom prst="rect">
            <a:avLst/>
          </a:prstGeom>
          <a:noFill/>
          <a:ln>
            <a:noFill/>
          </a:ln>
        </p:spPr>
      </p:pic>
      <p:sp>
        <p:nvSpPr>
          <p:cNvPr id="20" name="Google Shape;94;p13">
            <a:extLst>
              <a:ext uri="{FF2B5EF4-FFF2-40B4-BE49-F238E27FC236}">
                <a16:creationId xmlns:a16="http://schemas.microsoft.com/office/drawing/2014/main" id="{85DFA92E-C2DA-7245-8FEB-1E1A0CCAB2AB}"/>
              </a:ext>
            </a:extLst>
          </p:cNvPr>
          <p:cNvSpPr/>
          <p:nvPr userDrawn="1"/>
        </p:nvSpPr>
        <p:spPr>
          <a:xfrm>
            <a:off x="2314223" y="6733043"/>
            <a:ext cx="1593300" cy="140700"/>
          </a:xfrm>
          <a:prstGeom prst="rect">
            <a:avLst/>
          </a:prstGeom>
          <a:solidFill>
            <a:schemeClr val="l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Google Shape;95;p13">
            <a:extLst>
              <a:ext uri="{FF2B5EF4-FFF2-40B4-BE49-F238E27FC236}">
                <a16:creationId xmlns:a16="http://schemas.microsoft.com/office/drawing/2014/main" id="{3CF62BC8-2271-DE4A-B5AC-C54752C18CE5}"/>
              </a:ext>
            </a:extLst>
          </p:cNvPr>
          <p:cNvSpPr/>
          <p:nvPr userDrawn="1"/>
        </p:nvSpPr>
        <p:spPr>
          <a:xfrm>
            <a:off x="3907523" y="6733043"/>
            <a:ext cx="1593300" cy="140700"/>
          </a:xfrm>
          <a:prstGeom prst="rect">
            <a:avLst/>
          </a:prstGeom>
          <a:solidFill>
            <a:srgbClr val="ACDE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Google Shape;96;p13">
            <a:extLst>
              <a:ext uri="{FF2B5EF4-FFF2-40B4-BE49-F238E27FC236}">
                <a16:creationId xmlns:a16="http://schemas.microsoft.com/office/drawing/2014/main" id="{7F9E8DE4-9823-6040-8AD1-0E2695AAAFD6}"/>
              </a:ext>
            </a:extLst>
          </p:cNvPr>
          <p:cNvSpPr/>
          <p:nvPr userDrawn="1"/>
        </p:nvSpPr>
        <p:spPr>
          <a:xfrm>
            <a:off x="5500823" y="6733043"/>
            <a:ext cx="1593300" cy="140700"/>
          </a:xfrm>
          <a:prstGeom prst="rect">
            <a:avLst/>
          </a:prstGeom>
          <a:solidFill>
            <a:srgbClr val="639ADE"/>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3" name="Google Shape;97;p13">
            <a:extLst>
              <a:ext uri="{FF2B5EF4-FFF2-40B4-BE49-F238E27FC236}">
                <a16:creationId xmlns:a16="http://schemas.microsoft.com/office/drawing/2014/main" id="{50F27640-C119-884D-9505-069EFA49A776}"/>
              </a:ext>
            </a:extLst>
          </p:cNvPr>
          <p:cNvSpPr/>
          <p:nvPr userDrawn="1"/>
        </p:nvSpPr>
        <p:spPr>
          <a:xfrm>
            <a:off x="7094123" y="6733043"/>
            <a:ext cx="1593300" cy="140700"/>
          </a:xfrm>
          <a:prstGeom prst="rect">
            <a:avLst/>
          </a:prstGeom>
          <a:solidFill>
            <a:srgbClr val="3C7AB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Google Shape;98;p13">
            <a:extLst>
              <a:ext uri="{FF2B5EF4-FFF2-40B4-BE49-F238E27FC236}">
                <a16:creationId xmlns:a16="http://schemas.microsoft.com/office/drawing/2014/main" id="{653B26D4-202C-D240-B7D4-EE8AAC41D1F8}"/>
              </a:ext>
            </a:extLst>
          </p:cNvPr>
          <p:cNvSpPr/>
          <p:nvPr userDrawn="1"/>
        </p:nvSpPr>
        <p:spPr>
          <a:xfrm>
            <a:off x="8687423" y="6733043"/>
            <a:ext cx="1177500"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5" name="Google Shape;99;p13">
            <a:extLst>
              <a:ext uri="{FF2B5EF4-FFF2-40B4-BE49-F238E27FC236}">
                <a16:creationId xmlns:a16="http://schemas.microsoft.com/office/drawing/2014/main" id="{390A96F1-711D-0847-8B67-70994DDE0036}"/>
              </a:ext>
            </a:extLst>
          </p:cNvPr>
          <p:cNvPicPr preferRelativeResize="0"/>
          <p:nvPr userDrawn="1"/>
        </p:nvPicPr>
        <p:blipFill>
          <a:blip r:embed="rId3">
            <a:alphaModFix/>
          </a:blip>
          <a:stretch>
            <a:fillRect/>
          </a:stretch>
        </p:blipFill>
        <p:spPr>
          <a:xfrm>
            <a:off x="562971" y="6124872"/>
            <a:ext cx="1383232" cy="703716"/>
          </a:xfrm>
          <a:prstGeom prst="rect">
            <a:avLst/>
          </a:prstGeom>
          <a:noFill/>
          <a:ln>
            <a:noFill/>
          </a:ln>
        </p:spPr>
      </p:pic>
    </p:spTree>
    <p:extLst>
      <p:ext uri="{BB962C8B-B14F-4D97-AF65-F5344CB8AC3E}">
        <p14:creationId xmlns:p14="http://schemas.microsoft.com/office/powerpoint/2010/main" val="78146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8"/>
        <p:cNvGrpSpPr/>
        <p:nvPr/>
      </p:nvGrpSpPr>
      <p:grpSpPr>
        <a:xfrm>
          <a:off x="0" y="0"/>
          <a:ext cx="0" cy="0"/>
          <a:chOff x="0" y="0"/>
          <a:chExt cx="0" cy="0"/>
        </a:xfrm>
      </p:grpSpPr>
      <p:sp>
        <p:nvSpPr>
          <p:cNvPr id="35" name="Shape 35"/>
          <p:cNvSpPr txBox="1">
            <a:spLocks noGrp="1"/>
          </p:cNvSpPr>
          <p:nvPr>
            <p:ph type="title"/>
          </p:nvPr>
        </p:nvSpPr>
        <p:spPr>
          <a:xfrm>
            <a:off x="415600" y="546667"/>
            <a:ext cx="11360800" cy="810400"/>
          </a:xfrm>
          <a:prstGeom prst="rect">
            <a:avLst/>
          </a:prstGeom>
        </p:spPr>
        <p:txBody>
          <a:bodyPr spcFirstLastPara="1" wrap="square" lIns="91425" tIns="91425" rIns="91425" bIns="91425" anchor="t" anchorCtr="0"/>
          <a:lstStyle>
            <a:lvl1pPr lvl="0">
              <a:spcBef>
                <a:spcPts val="0"/>
              </a:spcBef>
              <a:spcAft>
                <a:spcPts val="0"/>
              </a:spcAft>
              <a:buSzPts val="3000"/>
              <a:buNone/>
              <a:defRPr sz="3800" b="0" i="0" baseline="0">
                <a:latin typeface="Roboto Slab" pitchFamily="2" charset="0"/>
                <a:cs typeface="Hind" panose="02000000000000000000" pitchFamily="2" charset="77"/>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r>
              <a:rPr lang="en-US" dirty="0"/>
              <a:t>Click to edit Master title style</a:t>
            </a:r>
            <a:endParaRPr dirty="0"/>
          </a:p>
        </p:txBody>
      </p:sp>
      <p:sp>
        <p:nvSpPr>
          <p:cNvPr id="36" name="Shape 36"/>
          <p:cNvSpPr txBox="1">
            <a:spLocks noGrp="1"/>
          </p:cNvSpPr>
          <p:nvPr>
            <p:ph type="body" idx="1"/>
          </p:nvPr>
        </p:nvSpPr>
        <p:spPr>
          <a:xfrm>
            <a:off x="415600" y="1639833"/>
            <a:ext cx="11360800" cy="4452000"/>
          </a:xfrm>
          <a:prstGeom prst="rect">
            <a:avLst/>
          </a:prstGeom>
        </p:spPr>
        <p:txBody>
          <a:bodyPr spcFirstLastPara="1" wrap="square" lIns="91425" tIns="91425" rIns="91425" bIns="91425" anchor="t" anchorCtr="0"/>
          <a:lstStyle>
            <a:lvl1pPr marL="609585" lvl="0" indent="-457189">
              <a:spcBef>
                <a:spcPts val="0"/>
              </a:spcBef>
              <a:spcAft>
                <a:spcPts val="600"/>
              </a:spcAft>
              <a:buSzPts val="1800"/>
              <a:buChar char="●"/>
              <a:defRPr sz="2200" b="0" i="0" baseline="0">
                <a:latin typeface="Hind Medium" panose="02000000000000000000" pitchFamily="2" charset="77"/>
                <a:cs typeface="Hind" panose="02000000000000000000" pitchFamily="2" charset="77"/>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dirty="0"/>
              <a:t>Click to edit Master text styles</a:t>
            </a:r>
          </a:p>
        </p:txBody>
      </p:sp>
      <p:pic>
        <p:nvPicPr>
          <p:cNvPr id="19" name="Google Shape;130;p17">
            <a:extLst>
              <a:ext uri="{FF2B5EF4-FFF2-40B4-BE49-F238E27FC236}">
                <a16:creationId xmlns:a16="http://schemas.microsoft.com/office/drawing/2014/main" id="{4AFC9B83-1278-CD4B-B356-D1856FCED1BC}"/>
              </a:ext>
            </a:extLst>
          </p:cNvPr>
          <p:cNvPicPr preferRelativeResize="0"/>
          <p:nvPr userDrawn="1"/>
        </p:nvPicPr>
        <p:blipFill rotWithShape="1">
          <a:blip r:embed="rId2">
            <a:alphaModFix/>
          </a:blip>
          <a:srcRect/>
          <a:stretch/>
        </p:blipFill>
        <p:spPr>
          <a:xfrm>
            <a:off x="10047952" y="6255501"/>
            <a:ext cx="2045994" cy="629393"/>
          </a:xfrm>
          <a:prstGeom prst="rect">
            <a:avLst/>
          </a:prstGeom>
          <a:noFill/>
          <a:ln>
            <a:noFill/>
          </a:ln>
        </p:spPr>
      </p:pic>
      <p:sp>
        <p:nvSpPr>
          <p:cNvPr id="20" name="Google Shape;95;p13">
            <a:extLst>
              <a:ext uri="{FF2B5EF4-FFF2-40B4-BE49-F238E27FC236}">
                <a16:creationId xmlns:a16="http://schemas.microsoft.com/office/drawing/2014/main" id="{8E88EC00-5FAE-B949-A98D-07E331C52132}"/>
              </a:ext>
            </a:extLst>
          </p:cNvPr>
          <p:cNvSpPr/>
          <p:nvPr userDrawn="1"/>
        </p:nvSpPr>
        <p:spPr>
          <a:xfrm>
            <a:off x="3907523" y="6744194"/>
            <a:ext cx="1593300" cy="140700"/>
          </a:xfrm>
          <a:prstGeom prst="rect">
            <a:avLst/>
          </a:prstGeom>
          <a:solidFill>
            <a:srgbClr val="ACDE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Google Shape;96;p13">
            <a:extLst>
              <a:ext uri="{FF2B5EF4-FFF2-40B4-BE49-F238E27FC236}">
                <a16:creationId xmlns:a16="http://schemas.microsoft.com/office/drawing/2014/main" id="{568B851D-51A3-3045-9347-21F1CBDE36CA}"/>
              </a:ext>
            </a:extLst>
          </p:cNvPr>
          <p:cNvSpPr/>
          <p:nvPr userDrawn="1"/>
        </p:nvSpPr>
        <p:spPr>
          <a:xfrm>
            <a:off x="5500823" y="6744194"/>
            <a:ext cx="1593300" cy="140700"/>
          </a:xfrm>
          <a:prstGeom prst="rect">
            <a:avLst/>
          </a:prstGeom>
          <a:solidFill>
            <a:srgbClr val="639ADE"/>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2" name="Google Shape;97;p13">
            <a:extLst>
              <a:ext uri="{FF2B5EF4-FFF2-40B4-BE49-F238E27FC236}">
                <a16:creationId xmlns:a16="http://schemas.microsoft.com/office/drawing/2014/main" id="{CDE6833E-461A-D640-AE77-5288B25C72C8}"/>
              </a:ext>
            </a:extLst>
          </p:cNvPr>
          <p:cNvSpPr/>
          <p:nvPr userDrawn="1"/>
        </p:nvSpPr>
        <p:spPr>
          <a:xfrm>
            <a:off x="7094123" y="6744194"/>
            <a:ext cx="1593300" cy="140700"/>
          </a:xfrm>
          <a:prstGeom prst="rect">
            <a:avLst/>
          </a:prstGeom>
          <a:solidFill>
            <a:srgbClr val="3C7AB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Google Shape;98;p13">
            <a:extLst>
              <a:ext uri="{FF2B5EF4-FFF2-40B4-BE49-F238E27FC236}">
                <a16:creationId xmlns:a16="http://schemas.microsoft.com/office/drawing/2014/main" id="{28C39975-573E-4E4A-9B24-9314E031663E}"/>
              </a:ext>
            </a:extLst>
          </p:cNvPr>
          <p:cNvSpPr/>
          <p:nvPr userDrawn="1"/>
        </p:nvSpPr>
        <p:spPr>
          <a:xfrm>
            <a:off x="8687423" y="6744194"/>
            <a:ext cx="1177500"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4" name="Google Shape;99;p13">
            <a:extLst>
              <a:ext uri="{FF2B5EF4-FFF2-40B4-BE49-F238E27FC236}">
                <a16:creationId xmlns:a16="http://schemas.microsoft.com/office/drawing/2014/main" id="{1495E09C-3B9A-3E46-BBA8-2290FF059346}"/>
              </a:ext>
            </a:extLst>
          </p:cNvPr>
          <p:cNvPicPr preferRelativeResize="0"/>
          <p:nvPr userDrawn="1"/>
        </p:nvPicPr>
        <p:blipFill>
          <a:blip r:embed="rId3">
            <a:alphaModFix/>
          </a:blip>
          <a:stretch>
            <a:fillRect/>
          </a:stretch>
        </p:blipFill>
        <p:spPr>
          <a:xfrm>
            <a:off x="562971" y="6181178"/>
            <a:ext cx="1383232" cy="703716"/>
          </a:xfrm>
          <a:prstGeom prst="rect">
            <a:avLst/>
          </a:prstGeom>
          <a:noFill/>
          <a:ln>
            <a:noFill/>
          </a:ln>
        </p:spPr>
      </p:pic>
      <p:sp>
        <p:nvSpPr>
          <p:cNvPr id="25" name="Google Shape;98;p13">
            <a:extLst>
              <a:ext uri="{FF2B5EF4-FFF2-40B4-BE49-F238E27FC236}">
                <a16:creationId xmlns:a16="http://schemas.microsoft.com/office/drawing/2014/main" id="{4F61CB73-8947-DB46-8865-DF4BE1E501D2}"/>
              </a:ext>
            </a:extLst>
          </p:cNvPr>
          <p:cNvSpPr/>
          <p:nvPr userDrawn="1"/>
        </p:nvSpPr>
        <p:spPr>
          <a:xfrm>
            <a:off x="2314223" y="6744194"/>
            <a:ext cx="1615121"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TextBox 25">
            <a:extLst>
              <a:ext uri="{FF2B5EF4-FFF2-40B4-BE49-F238E27FC236}">
                <a16:creationId xmlns:a16="http://schemas.microsoft.com/office/drawing/2014/main" id="{F1FE3C3A-42D4-B248-B669-8C9DDE49AD93}"/>
              </a:ext>
            </a:extLst>
          </p:cNvPr>
          <p:cNvSpPr txBox="1"/>
          <p:nvPr userDrawn="1"/>
        </p:nvSpPr>
        <p:spPr>
          <a:xfrm>
            <a:off x="4102034" y="6472824"/>
            <a:ext cx="3788739" cy="217582"/>
          </a:xfrm>
          <a:prstGeom prst="rect">
            <a:avLst/>
          </a:prstGeom>
          <a:noFill/>
        </p:spPr>
        <p:txBody>
          <a:bodyPr wrap="square" rtlCol="0">
            <a:spAutoFit/>
          </a:bodyPr>
          <a:lstStyle/>
          <a:p>
            <a:r>
              <a:rPr lang="en-US" sz="800" b="0" i="0" u="none" strike="noStrike" cap="none" dirty="0">
                <a:solidFill>
                  <a:srgbClr val="000000"/>
                </a:solidFill>
                <a:effectLst/>
                <a:latin typeface="Hind" panose="02000000000000000000" pitchFamily="2" charset="77"/>
                <a:ea typeface="Arial"/>
                <a:cs typeface="Hind" panose="02000000000000000000" pitchFamily="2" charset="77"/>
                <a:sym typeface="Arial"/>
              </a:rPr>
              <a:t>© </a:t>
            </a:r>
            <a:r>
              <a:rPr lang="en-US" sz="800" dirty="0">
                <a:latin typeface="Hind" panose="02000000000000000000" pitchFamily="2" charset="77"/>
                <a:cs typeface="Hind" panose="02000000000000000000" pitchFamily="2" charset="77"/>
              </a:rPr>
              <a:t>Network Development Group reserved for use with </a:t>
            </a:r>
            <a:r>
              <a:rPr lang="en-US" sz="800" dirty="0" err="1">
                <a:latin typeface="Hind" panose="02000000000000000000" pitchFamily="2" charset="77"/>
                <a:cs typeface="Hind" panose="02000000000000000000" pitchFamily="2" charset="77"/>
              </a:rPr>
              <a:t>NDG.tech</a:t>
            </a:r>
            <a:r>
              <a:rPr lang="en-US" sz="800" dirty="0">
                <a:latin typeface="Hind" panose="02000000000000000000" pitchFamily="2" charset="77"/>
                <a:cs typeface="Hind" panose="02000000000000000000" pitchFamily="2" charset="77"/>
              </a:rPr>
              <a:t>/</a:t>
            </a:r>
            <a:r>
              <a:rPr lang="en-US" sz="800" dirty="0" err="1">
                <a:latin typeface="Hind" panose="02000000000000000000" pitchFamily="2" charset="77"/>
                <a:cs typeface="Hind" panose="02000000000000000000" pitchFamily="2" charset="77"/>
              </a:rPr>
              <a:t>vmware</a:t>
            </a:r>
            <a:r>
              <a:rPr lang="en-US" sz="800" dirty="0">
                <a:latin typeface="Hind" panose="02000000000000000000" pitchFamily="2" charset="77"/>
                <a:cs typeface="Hind" panose="02000000000000000000" pitchFamily="2" charset="77"/>
              </a:rPr>
              <a:t> content</a:t>
            </a:r>
          </a:p>
        </p:txBody>
      </p:sp>
    </p:spTree>
    <p:extLst>
      <p:ext uri="{BB962C8B-B14F-4D97-AF65-F5344CB8AC3E}">
        <p14:creationId xmlns:p14="http://schemas.microsoft.com/office/powerpoint/2010/main" val="3653094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15600" y="546667"/>
            <a:ext cx="11360800" cy="810400"/>
          </a:xfrm>
          <a:prstGeom prst="rect">
            <a:avLst/>
          </a:prstGeom>
        </p:spPr>
        <p:txBody>
          <a:bodyPr spcFirstLastPara="1" wrap="square" lIns="91425" tIns="91425" rIns="91425" bIns="91425" anchor="t" anchorCtr="0"/>
          <a:lstStyle>
            <a:lvl1pPr lvl="0">
              <a:spcBef>
                <a:spcPts val="0"/>
              </a:spcBef>
              <a:spcAft>
                <a:spcPts val="0"/>
              </a:spcAft>
              <a:buSzPts val="3000"/>
              <a:buNone/>
              <a:defRPr b="0" i="0" baseline="0">
                <a:latin typeface="Hind Medium" panose="02000000000000000000" pitchFamily="2" charset="77"/>
                <a:cs typeface="Hind" panose="02000000000000000000" pitchFamily="2" charset="77"/>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r>
              <a:rPr lang="en-US" dirty="0"/>
              <a:t>Click to edit Master title style</a:t>
            </a:r>
            <a:endParaRPr dirty="0"/>
          </a:p>
        </p:txBody>
      </p:sp>
      <p:sp>
        <p:nvSpPr>
          <p:cNvPr id="40" name="Shape 40"/>
          <p:cNvSpPr txBox="1">
            <a:spLocks noGrp="1"/>
          </p:cNvSpPr>
          <p:nvPr>
            <p:ph type="body" idx="1"/>
          </p:nvPr>
        </p:nvSpPr>
        <p:spPr>
          <a:xfrm>
            <a:off x="415600" y="1639967"/>
            <a:ext cx="5333200" cy="44520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2200" b="0" i="0" baseline="0">
                <a:latin typeface="Hind Medium" panose="02000000000000000000" pitchFamily="2" charset="77"/>
                <a:cs typeface="Hind" panose="02000000000000000000" pitchFamily="2" charset="77"/>
              </a:defRPr>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dirty="0"/>
              <a:t>Click to edit Master text styles</a:t>
            </a:r>
          </a:p>
        </p:txBody>
      </p:sp>
      <p:sp>
        <p:nvSpPr>
          <p:cNvPr id="41" name="Shape 41"/>
          <p:cNvSpPr txBox="1">
            <a:spLocks noGrp="1"/>
          </p:cNvSpPr>
          <p:nvPr>
            <p:ph type="body" idx="2"/>
          </p:nvPr>
        </p:nvSpPr>
        <p:spPr>
          <a:xfrm>
            <a:off x="6443200" y="1639967"/>
            <a:ext cx="5333200" cy="44520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2200" b="0" i="0" baseline="0">
                <a:latin typeface="Hind Medium" panose="02000000000000000000" pitchFamily="2" charset="77"/>
                <a:cs typeface="Hind" panose="02000000000000000000" pitchFamily="2" charset="77"/>
              </a:defRPr>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dirty="0"/>
              <a:t>Click to edit Master text styles</a:t>
            </a:r>
          </a:p>
        </p:txBody>
      </p:sp>
      <p:sp>
        <p:nvSpPr>
          <p:cNvPr id="42" name="Shape 42"/>
          <p:cNvSpPr txBox="1">
            <a:spLocks noGrp="1"/>
          </p:cNvSpPr>
          <p:nvPr>
            <p:ph type="sldNum" idx="12"/>
          </p:nvPr>
        </p:nvSpPr>
        <p:spPr>
          <a:xfrm>
            <a:off x="0" y="6201587"/>
            <a:ext cx="415600" cy="524800"/>
          </a:xfrm>
          <a:prstGeom prst="rect">
            <a:avLst/>
          </a:prstGeom>
        </p:spPr>
        <p:txBody>
          <a:bodyPr spcFirstLastPara="1" wrap="square" lIns="91425" tIns="91425" rIns="91425" bIns="91425" anchor="ctr" anchorCtr="0">
            <a:noAutofit/>
          </a:bodyPr>
          <a:lstStyle>
            <a:lvl1pPr lvl="0">
              <a:buNone/>
              <a:defRPr b="0" i="0">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fld id="{6B394A84-5DCB-4DCC-A8BD-E52B124CDBE9}" type="slidenum">
              <a:rPr lang="en-US" smtClean="0"/>
              <a:pPr/>
              <a:t>‹#›</a:t>
            </a:fld>
            <a:endParaRPr lang="en-US" dirty="0"/>
          </a:p>
        </p:txBody>
      </p:sp>
      <p:pic>
        <p:nvPicPr>
          <p:cNvPr id="16" name="Google Shape;130;p17">
            <a:extLst>
              <a:ext uri="{FF2B5EF4-FFF2-40B4-BE49-F238E27FC236}">
                <a16:creationId xmlns:a16="http://schemas.microsoft.com/office/drawing/2014/main" id="{72D4A1A5-01B3-AD42-9A40-A94F7DF84403}"/>
              </a:ext>
            </a:extLst>
          </p:cNvPr>
          <p:cNvPicPr preferRelativeResize="0"/>
          <p:nvPr userDrawn="1"/>
        </p:nvPicPr>
        <p:blipFill rotWithShape="1">
          <a:blip r:embed="rId2">
            <a:alphaModFix/>
          </a:blip>
          <a:srcRect/>
          <a:stretch/>
        </p:blipFill>
        <p:spPr>
          <a:xfrm>
            <a:off x="10047952" y="6255501"/>
            <a:ext cx="2045994" cy="629393"/>
          </a:xfrm>
          <a:prstGeom prst="rect">
            <a:avLst/>
          </a:prstGeom>
          <a:noFill/>
          <a:ln>
            <a:noFill/>
          </a:ln>
        </p:spPr>
      </p:pic>
      <p:sp>
        <p:nvSpPr>
          <p:cNvPr id="17" name="Google Shape;95;p13">
            <a:extLst>
              <a:ext uri="{FF2B5EF4-FFF2-40B4-BE49-F238E27FC236}">
                <a16:creationId xmlns:a16="http://schemas.microsoft.com/office/drawing/2014/main" id="{8AC4A02E-075F-B34D-8610-F1E53101F625}"/>
              </a:ext>
            </a:extLst>
          </p:cNvPr>
          <p:cNvSpPr/>
          <p:nvPr userDrawn="1"/>
        </p:nvSpPr>
        <p:spPr>
          <a:xfrm>
            <a:off x="3907523" y="6744194"/>
            <a:ext cx="1593300" cy="140700"/>
          </a:xfrm>
          <a:prstGeom prst="rect">
            <a:avLst/>
          </a:prstGeom>
          <a:solidFill>
            <a:srgbClr val="ACDE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Google Shape;96;p13">
            <a:extLst>
              <a:ext uri="{FF2B5EF4-FFF2-40B4-BE49-F238E27FC236}">
                <a16:creationId xmlns:a16="http://schemas.microsoft.com/office/drawing/2014/main" id="{8295CC1C-B1AB-294C-8A8A-6A3E0776A7AB}"/>
              </a:ext>
            </a:extLst>
          </p:cNvPr>
          <p:cNvSpPr/>
          <p:nvPr userDrawn="1"/>
        </p:nvSpPr>
        <p:spPr>
          <a:xfrm>
            <a:off x="5500823" y="6744194"/>
            <a:ext cx="1593300" cy="140700"/>
          </a:xfrm>
          <a:prstGeom prst="rect">
            <a:avLst/>
          </a:prstGeom>
          <a:solidFill>
            <a:srgbClr val="639ADE"/>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9" name="Google Shape;97;p13">
            <a:extLst>
              <a:ext uri="{FF2B5EF4-FFF2-40B4-BE49-F238E27FC236}">
                <a16:creationId xmlns:a16="http://schemas.microsoft.com/office/drawing/2014/main" id="{3A9516B0-B80A-7A4A-BFDE-482E6492640E}"/>
              </a:ext>
            </a:extLst>
          </p:cNvPr>
          <p:cNvSpPr/>
          <p:nvPr userDrawn="1"/>
        </p:nvSpPr>
        <p:spPr>
          <a:xfrm>
            <a:off x="7094123" y="6744194"/>
            <a:ext cx="1593300" cy="140700"/>
          </a:xfrm>
          <a:prstGeom prst="rect">
            <a:avLst/>
          </a:prstGeom>
          <a:solidFill>
            <a:srgbClr val="3C7AB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 name="Google Shape;98;p13">
            <a:extLst>
              <a:ext uri="{FF2B5EF4-FFF2-40B4-BE49-F238E27FC236}">
                <a16:creationId xmlns:a16="http://schemas.microsoft.com/office/drawing/2014/main" id="{19631A9B-C8EF-EB43-8B17-0AA15FF8A04C}"/>
              </a:ext>
            </a:extLst>
          </p:cNvPr>
          <p:cNvSpPr/>
          <p:nvPr userDrawn="1"/>
        </p:nvSpPr>
        <p:spPr>
          <a:xfrm>
            <a:off x="8687423" y="6744194"/>
            <a:ext cx="1177500"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1" name="Google Shape;99;p13">
            <a:extLst>
              <a:ext uri="{FF2B5EF4-FFF2-40B4-BE49-F238E27FC236}">
                <a16:creationId xmlns:a16="http://schemas.microsoft.com/office/drawing/2014/main" id="{F8AD48F0-082B-6E4F-9BC6-CA8966972C3E}"/>
              </a:ext>
            </a:extLst>
          </p:cNvPr>
          <p:cNvPicPr preferRelativeResize="0"/>
          <p:nvPr userDrawn="1"/>
        </p:nvPicPr>
        <p:blipFill>
          <a:blip r:embed="rId3">
            <a:alphaModFix/>
          </a:blip>
          <a:stretch>
            <a:fillRect/>
          </a:stretch>
        </p:blipFill>
        <p:spPr>
          <a:xfrm>
            <a:off x="562971" y="6181178"/>
            <a:ext cx="1383232" cy="703716"/>
          </a:xfrm>
          <a:prstGeom prst="rect">
            <a:avLst/>
          </a:prstGeom>
          <a:noFill/>
          <a:ln>
            <a:noFill/>
          </a:ln>
        </p:spPr>
      </p:pic>
      <p:sp>
        <p:nvSpPr>
          <p:cNvPr id="22" name="Google Shape;98;p13">
            <a:extLst>
              <a:ext uri="{FF2B5EF4-FFF2-40B4-BE49-F238E27FC236}">
                <a16:creationId xmlns:a16="http://schemas.microsoft.com/office/drawing/2014/main" id="{11908ACC-CC77-634A-B21D-B661D9CE9F0F}"/>
              </a:ext>
            </a:extLst>
          </p:cNvPr>
          <p:cNvSpPr/>
          <p:nvPr userDrawn="1"/>
        </p:nvSpPr>
        <p:spPr>
          <a:xfrm>
            <a:off x="2314223" y="6744194"/>
            <a:ext cx="1615121"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TextBox 22">
            <a:extLst>
              <a:ext uri="{FF2B5EF4-FFF2-40B4-BE49-F238E27FC236}">
                <a16:creationId xmlns:a16="http://schemas.microsoft.com/office/drawing/2014/main" id="{4F38ADCD-98B6-4D4F-8786-192AD3FD4ED5}"/>
              </a:ext>
            </a:extLst>
          </p:cNvPr>
          <p:cNvSpPr txBox="1"/>
          <p:nvPr userDrawn="1"/>
        </p:nvSpPr>
        <p:spPr>
          <a:xfrm>
            <a:off x="4102034" y="6472824"/>
            <a:ext cx="3788739" cy="217582"/>
          </a:xfrm>
          <a:prstGeom prst="rect">
            <a:avLst/>
          </a:prstGeom>
          <a:noFill/>
        </p:spPr>
        <p:txBody>
          <a:bodyPr wrap="square" rtlCol="0">
            <a:spAutoFit/>
          </a:bodyPr>
          <a:lstStyle/>
          <a:p>
            <a:r>
              <a:rPr lang="en-US" sz="800" b="0" i="0" u="none" strike="noStrike" cap="none" dirty="0">
                <a:solidFill>
                  <a:srgbClr val="000000"/>
                </a:solidFill>
                <a:effectLst/>
                <a:latin typeface="Hind" panose="02000000000000000000" pitchFamily="2" charset="77"/>
                <a:ea typeface="Arial"/>
                <a:cs typeface="Hind" panose="02000000000000000000" pitchFamily="2" charset="77"/>
                <a:sym typeface="Arial"/>
              </a:rPr>
              <a:t>© </a:t>
            </a:r>
            <a:r>
              <a:rPr lang="en-US" sz="800" dirty="0">
                <a:latin typeface="Hind" panose="02000000000000000000" pitchFamily="2" charset="77"/>
                <a:cs typeface="Hind" panose="02000000000000000000" pitchFamily="2" charset="77"/>
              </a:rPr>
              <a:t>Network Development Group reserved for use with </a:t>
            </a:r>
            <a:r>
              <a:rPr lang="en-US" sz="800" dirty="0" err="1">
                <a:latin typeface="Hind" panose="02000000000000000000" pitchFamily="2" charset="77"/>
                <a:cs typeface="Hind" panose="02000000000000000000" pitchFamily="2" charset="77"/>
              </a:rPr>
              <a:t>NDG.tech</a:t>
            </a:r>
            <a:r>
              <a:rPr lang="en-US" sz="800" dirty="0">
                <a:latin typeface="Hind" panose="02000000000000000000" pitchFamily="2" charset="77"/>
                <a:cs typeface="Hind" panose="02000000000000000000" pitchFamily="2" charset="77"/>
              </a:rPr>
              <a:t>/</a:t>
            </a:r>
            <a:r>
              <a:rPr lang="en-US" sz="800" dirty="0" err="1">
                <a:latin typeface="Hind" panose="02000000000000000000" pitchFamily="2" charset="77"/>
                <a:cs typeface="Hind" panose="02000000000000000000" pitchFamily="2" charset="77"/>
              </a:rPr>
              <a:t>vmware</a:t>
            </a:r>
            <a:r>
              <a:rPr lang="en-US" sz="800" dirty="0">
                <a:latin typeface="Hind" panose="02000000000000000000" pitchFamily="2" charset="77"/>
                <a:cs typeface="Hind" panose="02000000000000000000" pitchFamily="2" charset="77"/>
              </a:rPr>
              <a:t> content</a:t>
            </a:r>
          </a:p>
        </p:txBody>
      </p:sp>
    </p:spTree>
    <p:extLst>
      <p:ext uri="{BB962C8B-B14F-4D97-AF65-F5344CB8AC3E}">
        <p14:creationId xmlns:p14="http://schemas.microsoft.com/office/powerpoint/2010/main" val="1609035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9"/>
        <p:cNvGrpSpPr/>
        <p:nvPr/>
      </p:nvGrpSpPr>
      <p:grpSpPr>
        <a:xfrm>
          <a:off x="0" y="0"/>
          <a:ext cx="0" cy="0"/>
          <a:chOff x="0" y="0"/>
          <a:chExt cx="0" cy="0"/>
        </a:xfrm>
      </p:grpSpPr>
      <p:sp>
        <p:nvSpPr>
          <p:cNvPr id="60" name="Shape 60"/>
          <p:cNvSpPr/>
          <p:nvPr/>
        </p:nvSpPr>
        <p:spPr>
          <a:xfrm>
            <a:off x="6096000" y="-233"/>
            <a:ext cx="6096000" cy="6858000"/>
          </a:xfrm>
          <a:prstGeom prst="rect">
            <a:avLst/>
          </a:prstGeom>
          <a:solidFill>
            <a:srgbClr val="005A99"/>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a:p>
        </p:txBody>
      </p:sp>
      <p:cxnSp>
        <p:nvCxnSpPr>
          <p:cNvPr id="61" name="Shape 61"/>
          <p:cNvCxnSpPr/>
          <p:nvPr/>
        </p:nvCxnSpPr>
        <p:spPr>
          <a:xfrm>
            <a:off x="6706233" y="5994000"/>
            <a:ext cx="624400" cy="0"/>
          </a:xfrm>
          <a:prstGeom prst="straightConnector1">
            <a:avLst/>
          </a:prstGeom>
          <a:noFill/>
          <a:ln w="19050" cap="flat" cmpd="sng">
            <a:solidFill>
              <a:schemeClr val="lt1"/>
            </a:solidFill>
            <a:prstDash val="solid"/>
            <a:round/>
            <a:headEnd type="none" w="sm" len="sm"/>
            <a:tailEnd type="none" w="sm" len="sm"/>
          </a:ln>
        </p:spPr>
      </p:cxnSp>
      <p:sp>
        <p:nvSpPr>
          <p:cNvPr id="62" name="Shape 62"/>
          <p:cNvSpPr txBox="1">
            <a:spLocks noGrp="1"/>
          </p:cNvSpPr>
          <p:nvPr>
            <p:ph type="title"/>
          </p:nvPr>
        </p:nvSpPr>
        <p:spPr>
          <a:xfrm>
            <a:off x="354000" y="1534800"/>
            <a:ext cx="5393600" cy="20860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b="0" i="0">
                <a:latin typeface="Hind" panose="02000000000000000000" pitchFamily="2" charset="77"/>
                <a:cs typeface="Hind" panose="02000000000000000000" pitchFamily="2" charset="77"/>
              </a:defRPr>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dirty="0"/>
              <a:t>Click to edit Master title style</a:t>
            </a:r>
            <a:endParaRPr dirty="0"/>
          </a:p>
        </p:txBody>
      </p:sp>
      <p:sp>
        <p:nvSpPr>
          <p:cNvPr id="63" name="Shape 63"/>
          <p:cNvSpPr txBox="1">
            <a:spLocks noGrp="1"/>
          </p:cNvSpPr>
          <p:nvPr>
            <p:ph type="subTitle" idx="1"/>
          </p:nvPr>
        </p:nvSpPr>
        <p:spPr>
          <a:xfrm>
            <a:off x="354000" y="3692001"/>
            <a:ext cx="5393600" cy="16924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b="0" i="0">
                <a:latin typeface="Hind" panose="02000000000000000000" pitchFamily="2" charset="77"/>
                <a:cs typeface="Hind" panose="02000000000000000000" pitchFamily="2" charset="77"/>
              </a:defRPr>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dirty="0"/>
              <a:t>Click to edit Master subtitle style</a:t>
            </a:r>
            <a:endParaRPr dirty="0"/>
          </a:p>
        </p:txBody>
      </p:sp>
      <p:sp>
        <p:nvSpPr>
          <p:cNvPr id="64" name="Shape 64"/>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Clr>
                <a:schemeClr val="lt1"/>
              </a:buClr>
              <a:buSzPts val="1800"/>
              <a:buChar char="●"/>
              <a:defRPr b="0" i="0">
                <a:solidFill>
                  <a:schemeClr val="lt1"/>
                </a:solidFill>
                <a:latin typeface="Hind" panose="02000000000000000000" pitchFamily="2" charset="77"/>
                <a:cs typeface="Hind" panose="02000000000000000000" pitchFamily="2" charset="77"/>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pPr lvl="0"/>
            <a:r>
              <a:rPr lang="en-US" dirty="0"/>
              <a:t>Click to edit Master text styles</a:t>
            </a:r>
          </a:p>
        </p:txBody>
      </p:sp>
      <p:sp>
        <p:nvSpPr>
          <p:cNvPr id="65" name="Shape 65"/>
          <p:cNvSpPr txBox="1">
            <a:spLocks noGrp="1"/>
          </p:cNvSpPr>
          <p:nvPr>
            <p:ph type="sldNum" idx="12"/>
          </p:nvPr>
        </p:nvSpPr>
        <p:spPr>
          <a:xfrm>
            <a:off x="11280575" y="6201587"/>
            <a:ext cx="731600" cy="524800"/>
          </a:xfrm>
          <a:prstGeom prst="rect">
            <a:avLst/>
          </a:prstGeom>
        </p:spPr>
        <p:txBody>
          <a:bodyPr spcFirstLastPara="1" wrap="square" lIns="91425" tIns="91425" rIns="91425" bIns="91425" anchor="ctr" anchorCtr="0">
            <a:noAutofit/>
          </a:bodyPr>
          <a:lstStyle>
            <a:lvl1pPr lvl="0">
              <a:buNone/>
              <a:defRPr b="0" i="0"/>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6B394A84-5DCB-4DCC-A8BD-E52B124CDBE9}" type="slidenum">
              <a:rPr lang="en-US" smtClean="0"/>
              <a:pPr/>
              <a:t>‹#›</a:t>
            </a:fld>
            <a:endParaRPr lang="en-US" dirty="0"/>
          </a:p>
        </p:txBody>
      </p:sp>
      <p:sp>
        <p:nvSpPr>
          <p:cNvPr id="9" name="Google Shape;95;p13">
            <a:extLst>
              <a:ext uri="{FF2B5EF4-FFF2-40B4-BE49-F238E27FC236}">
                <a16:creationId xmlns:a16="http://schemas.microsoft.com/office/drawing/2014/main" id="{E0CDC253-0AE4-724A-A1F8-6BFA6CDD0B22}"/>
              </a:ext>
            </a:extLst>
          </p:cNvPr>
          <p:cNvSpPr/>
          <p:nvPr userDrawn="1"/>
        </p:nvSpPr>
        <p:spPr>
          <a:xfrm>
            <a:off x="3907523" y="6744194"/>
            <a:ext cx="1593300" cy="140700"/>
          </a:xfrm>
          <a:prstGeom prst="rect">
            <a:avLst/>
          </a:prstGeom>
          <a:solidFill>
            <a:srgbClr val="ACDE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Google Shape;96;p13">
            <a:extLst>
              <a:ext uri="{FF2B5EF4-FFF2-40B4-BE49-F238E27FC236}">
                <a16:creationId xmlns:a16="http://schemas.microsoft.com/office/drawing/2014/main" id="{273AED72-373E-A545-A168-35D7ED92465E}"/>
              </a:ext>
            </a:extLst>
          </p:cNvPr>
          <p:cNvSpPr/>
          <p:nvPr userDrawn="1"/>
        </p:nvSpPr>
        <p:spPr>
          <a:xfrm>
            <a:off x="5500823" y="6744194"/>
            <a:ext cx="1593300" cy="140700"/>
          </a:xfrm>
          <a:prstGeom prst="rect">
            <a:avLst/>
          </a:prstGeom>
          <a:solidFill>
            <a:srgbClr val="639ADE"/>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1" name="Google Shape;97;p13">
            <a:extLst>
              <a:ext uri="{FF2B5EF4-FFF2-40B4-BE49-F238E27FC236}">
                <a16:creationId xmlns:a16="http://schemas.microsoft.com/office/drawing/2014/main" id="{0F922397-6539-1C45-B7E0-BEB296F3AAC7}"/>
              </a:ext>
            </a:extLst>
          </p:cNvPr>
          <p:cNvSpPr/>
          <p:nvPr userDrawn="1"/>
        </p:nvSpPr>
        <p:spPr>
          <a:xfrm>
            <a:off x="7094123" y="6744194"/>
            <a:ext cx="1593300" cy="140700"/>
          </a:xfrm>
          <a:prstGeom prst="rect">
            <a:avLst/>
          </a:prstGeom>
          <a:solidFill>
            <a:srgbClr val="3C7ABB"/>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Google Shape;98;p13">
            <a:extLst>
              <a:ext uri="{FF2B5EF4-FFF2-40B4-BE49-F238E27FC236}">
                <a16:creationId xmlns:a16="http://schemas.microsoft.com/office/drawing/2014/main" id="{49516C8A-A46C-E442-A323-20CC0CBB3448}"/>
              </a:ext>
            </a:extLst>
          </p:cNvPr>
          <p:cNvSpPr/>
          <p:nvPr userDrawn="1"/>
        </p:nvSpPr>
        <p:spPr>
          <a:xfrm>
            <a:off x="8687423" y="6744194"/>
            <a:ext cx="1177500"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13" name="Google Shape;99;p13">
            <a:extLst>
              <a:ext uri="{FF2B5EF4-FFF2-40B4-BE49-F238E27FC236}">
                <a16:creationId xmlns:a16="http://schemas.microsoft.com/office/drawing/2014/main" id="{D2E6831F-98F2-1A4C-8F46-00E1C3E960A0}"/>
              </a:ext>
            </a:extLst>
          </p:cNvPr>
          <p:cNvPicPr preferRelativeResize="0"/>
          <p:nvPr userDrawn="1"/>
        </p:nvPicPr>
        <p:blipFill>
          <a:blip r:embed="rId2">
            <a:alphaModFix/>
          </a:blip>
          <a:stretch>
            <a:fillRect/>
          </a:stretch>
        </p:blipFill>
        <p:spPr>
          <a:xfrm>
            <a:off x="562971" y="6181178"/>
            <a:ext cx="1383232" cy="703716"/>
          </a:xfrm>
          <a:prstGeom prst="rect">
            <a:avLst/>
          </a:prstGeom>
          <a:noFill/>
          <a:ln>
            <a:noFill/>
          </a:ln>
        </p:spPr>
      </p:pic>
      <p:sp>
        <p:nvSpPr>
          <p:cNvPr id="14" name="Google Shape;98;p13">
            <a:extLst>
              <a:ext uri="{FF2B5EF4-FFF2-40B4-BE49-F238E27FC236}">
                <a16:creationId xmlns:a16="http://schemas.microsoft.com/office/drawing/2014/main" id="{0F74B735-CEAF-AD48-AB28-4B93494FDAC3}"/>
              </a:ext>
            </a:extLst>
          </p:cNvPr>
          <p:cNvSpPr/>
          <p:nvPr userDrawn="1"/>
        </p:nvSpPr>
        <p:spPr>
          <a:xfrm>
            <a:off x="2314223" y="6744194"/>
            <a:ext cx="1615121" cy="140700"/>
          </a:xfrm>
          <a:prstGeom prst="rect">
            <a:avLst/>
          </a:prstGeom>
          <a:solidFill>
            <a:srgbClr val="2B407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TextBox 14">
            <a:extLst>
              <a:ext uri="{FF2B5EF4-FFF2-40B4-BE49-F238E27FC236}">
                <a16:creationId xmlns:a16="http://schemas.microsoft.com/office/drawing/2014/main" id="{8EB0A4BF-7695-6A44-BDF0-4CC78FA33FA0}"/>
              </a:ext>
            </a:extLst>
          </p:cNvPr>
          <p:cNvSpPr txBox="1"/>
          <p:nvPr userDrawn="1"/>
        </p:nvSpPr>
        <p:spPr>
          <a:xfrm>
            <a:off x="7094123" y="6355196"/>
            <a:ext cx="3788739" cy="217582"/>
          </a:xfrm>
          <a:prstGeom prst="rect">
            <a:avLst/>
          </a:prstGeom>
          <a:noFill/>
        </p:spPr>
        <p:txBody>
          <a:bodyPr wrap="square" rtlCol="0">
            <a:spAutoFit/>
          </a:bodyPr>
          <a:lstStyle/>
          <a:p>
            <a:r>
              <a:rPr lang="en-US" sz="800" b="0" i="0" u="none" strike="noStrike" cap="none" dirty="0">
                <a:solidFill>
                  <a:schemeClr val="bg1"/>
                </a:solidFill>
                <a:effectLst/>
                <a:latin typeface="Hind" panose="02000000000000000000" pitchFamily="2" charset="77"/>
                <a:ea typeface="Arial"/>
                <a:cs typeface="Hind" panose="02000000000000000000" pitchFamily="2" charset="77"/>
                <a:sym typeface="Arial"/>
              </a:rPr>
              <a:t>© </a:t>
            </a:r>
            <a:r>
              <a:rPr lang="en-US" sz="800" dirty="0">
                <a:solidFill>
                  <a:schemeClr val="bg1"/>
                </a:solidFill>
                <a:latin typeface="Hind" panose="02000000000000000000" pitchFamily="2" charset="77"/>
                <a:cs typeface="Hind" panose="02000000000000000000" pitchFamily="2" charset="77"/>
              </a:rPr>
              <a:t>Network Development Group reserved for use with </a:t>
            </a:r>
            <a:r>
              <a:rPr lang="en-US" sz="800" dirty="0" err="1">
                <a:solidFill>
                  <a:schemeClr val="bg1"/>
                </a:solidFill>
                <a:latin typeface="Hind" panose="02000000000000000000" pitchFamily="2" charset="77"/>
                <a:cs typeface="Hind" panose="02000000000000000000" pitchFamily="2" charset="77"/>
              </a:rPr>
              <a:t>NDG.tech</a:t>
            </a:r>
            <a:r>
              <a:rPr lang="en-US" sz="800" dirty="0">
                <a:solidFill>
                  <a:schemeClr val="bg1"/>
                </a:solidFill>
                <a:latin typeface="Hind" panose="02000000000000000000" pitchFamily="2" charset="77"/>
                <a:cs typeface="Hind" panose="02000000000000000000" pitchFamily="2" charset="77"/>
              </a:rPr>
              <a:t>/</a:t>
            </a:r>
            <a:r>
              <a:rPr lang="en-US" sz="800" dirty="0" err="1">
                <a:solidFill>
                  <a:schemeClr val="bg1"/>
                </a:solidFill>
                <a:latin typeface="Hind" panose="02000000000000000000" pitchFamily="2" charset="77"/>
                <a:cs typeface="Hind" panose="02000000000000000000" pitchFamily="2" charset="77"/>
              </a:rPr>
              <a:t>vmware</a:t>
            </a:r>
            <a:r>
              <a:rPr lang="en-US" sz="800" dirty="0">
                <a:solidFill>
                  <a:schemeClr val="bg1"/>
                </a:solidFill>
                <a:latin typeface="Hind" panose="02000000000000000000" pitchFamily="2" charset="77"/>
                <a:cs typeface="Hind" panose="02000000000000000000" pitchFamily="2" charset="77"/>
              </a:rPr>
              <a:t> content</a:t>
            </a:r>
          </a:p>
        </p:txBody>
      </p:sp>
      <p:pic>
        <p:nvPicPr>
          <p:cNvPr id="16" name="Shape 86">
            <a:extLst>
              <a:ext uri="{FF2B5EF4-FFF2-40B4-BE49-F238E27FC236}">
                <a16:creationId xmlns:a16="http://schemas.microsoft.com/office/drawing/2014/main" id="{F713C573-C2BC-8A4D-A7A7-6DFE21C4BBA5}"/>
              </a:ext>
            </a:extLst>
          </p:cNvPr>
          <p:cNvPicPr preferRelativeResize="0"/>
          <p:nvPr userDrawn="1"/>
        </p:nvPicPr>
        <p:blipFill>
          <a:blip r:embed="rId3">
            <a:alphaModFix/>
          </a:blip>
          <a:stretch>
            <a:fillRect/>
          </a:stretch>
        </p:blipFill>
        <p:spPr>
          <a:xfrm>
            <a:off x="7988599" y="5654601"/>
            <a:ext cx="1876324" cy="577199"/>
          </a:xfrm>
          <a:prstGeom prst="rect">
            <a:avLst/>
          </a:prstGeom>
          <a:noFill/>
          <a:ln>
            <a:noFill/>
          </a:ln>
        </p:spPr>
      </p:pic>
    </p:spTree>
    <p:extLst>
      <p:ext uri="{BB962C8B-B14F-4D97-AF65-F5344CB8AC3E}">
        <p14:creationId xmlns:p14="http://schemas.microsoft.com/office/powerpoint/2010/main" val="277922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9995-59CB-48E7-A79D-AE8286D53397}"/>
              </a:ext>
            </a:extLst>
          </p:cNvPr>
          <p:cNvSpPr>
            <a:spLocks noGrp="1"/>
          </p:cNvSpPr>
          <p:nvPr>
            <p:ph type="title"/>
          </p:nvPr>
        </p:nvSpPr>
        <p:spPr/>
        <p:txBody>
          <a:bodyPr/>
          <a:lstStyle>
            <a:lvl1pPr>
              <a:defRPr b="0" i="0">
                <a:latin typeface="Hind" panose="02000000000000000000" pitchFamily="2" charset="77"/>
                <a:cs typeface="Hind" panose="02000000000000000000" pitchFamily="2" charset="77"/>
              </a:defRPr>
            </a:lvl1pPr>
          </a:lstStyle>
          <a:p>
            <a:r>
              <a:rPr lang="en-US" dirty="0"/>
              <a:t>Click to edit Master title style</a:t>
            </a:r>
          </a:p>
        </p:txBody>
      </p:sp>
      <p:sp>
        <p:nvSpPr>
          <p:cNvPr id="3" name="Content Placeholder 2">
            <a:extLst>
              <a:ext uri="{FF2B5EF4-FFF2-40B4-BE49-F238E27FC236}">
                <a16:creationId xmlns:a16="http://schemas.microsoft.com/office/drawing/2014/main" id="{06B458FD-0E17-4730-8675-6537B2E886FD}"/>
              </a:ext>
            </a:extLst>
          </p:cNvPr>
          <p:cNvSpPr>
            <a:spLocks noGrp="1"/>
          </p:cNvSpPr>
          <p:nvPr>
            <p:ph idx="1"/>
          </p:nvPr>
        </p:nvSpPr>
        <p:spPr/>
        <p:txBody>
          <a:bodyPr/>
          <a:lstStyle>
            <a:lvl1pPr>
              <a:defRPr b="0" i="0">
                <a:latin typeface="Hind" panose="02000000000000000000" pitchFamily="2" charset="77"/>
                <a:cs typeface="Hind" panose="02000000000000000000" pitchFamily="2" charset="77"/>
              </a:defRPr>
            </a:lvl1pPr>
            <a:lvl2pPr>
              <a:defRPr b="0" i="0">
                <a:latin typeface="Hind" panose="02000000000000000000" pitchFamily="2" charset="77"/>
                <a:cs typeface="Hind" panose="02000000000000000000" pitchFamily="2" charset="77"/>
              </a:defRPr>
            </a:lvl2pPr>
            <a:lvl3pPr>
              <a:defRPr b="0" i="0">
                <a:latin typeface="Hind" panose="02000000000000000000" pitchFamily="2" charset="77"/>
                <a:cs typeface="Hind" panose="02000000000000000000" pitchFamily="2" charset="77"/>
              </a:defRPr>
            </a:lvl3pPr>
            <a:lvl4pPr>
              <a:defRPr b="0" i="0">
                <a:latin typeface="Hind" panose="02000000000000000000" pitchFamily="2" charset="77"/>
                <a:cs typeface="Hind" panose="02000000000000000000" pitchFamily="2" charset="77"/>
              </a:defRPr>
            </a:lvl4pPr>
            <a:lvl5pPr>
              <a:defRPr b="0" i="0">
                <a:latin typeface="Hind" panose="02000000000000000000" pitchFamily="2" charset="77"/>
                <a:cs typeface="Hind" panose="0200000000000000000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728442C-9051-4949-A8DE-AA7F71924E11}"/>
              </a:ext>
            </a:extLst>
          </p:cNvPr>
          <p:cNvSpPr>
            <a:spLocks noGrp="1"/>
          </p:cNvSpPr>
          <p:nvPr>
            <p:ph type="dt" sz="half" idx="10"/>
          </p:nvPr>
        </p:nvSpPr>
        <p:spPr/>
        <p:txBody>
          <a:bodyPr/>
          <a:lstStyle/>
          <a:p>
            <a:fld id="{04D54D06-A4FF-4BA0-83F9-4A13EFEE1DC5}" type="datetimeFigureOut">
              <a:rPr lang="en-US" smtClean="0"/>
              <a:t>8/19/19</a:t>
            </a:fld>
            <a:endParaRPr lang="en-US"/>
          </a:p>
        </p:txBody>
      </p:sp>
      <p:sp>
        <p:nvSpPr>
          <p:cNvPr id="5" name="Footer Placeholder 4">
            <a:extLst>
              <a:ext uri="{FF2B5EF4-FFF2-40B4-BE49-F238E27FC236}">
                <a16:creationId xmlns:a16="http://schemas.microsoft.com/office/drawing/2014/main" id="{BA9140B5-12C5-4A00-83F9-19B22F17BE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736BA7-8381-474F-ADB7-62A89843F1CC}"/>
              </a:ext>
            </a:extLst>
          </p:cNvPr>
          <p:cNvSpPr>
            <a:spLocks noGrp="1"/>
          </p:cNvSpPr>
          <p:nvPr>
            <p:ph type="sldNum" sz="quarter" idx="12"/>
          </p:nvPr>
        </p:nvSpPr>
        <p:spPr/>
        <p:txBody>
          <a:bodyPr/>
          <a:lstStyle>
            <a:lvl1pPr>
              <a:defRPr b="0" i="0"/>
            </a:lvl1pPr>
          </a:lstStyle>
          <a:p>
            <a:fld id="{6B394A84-5DCB-4DCC-A8BD-E52B124CDBE9}" type="slidenum">
              <a:rPr lang="en-US" smtClean="0"/>
              <a:pPr/>
              <a:t>‹#›</a:t>
            </a:fld>
            <a:endParaRPr lang="en-US" dirty="0"/>
          </a:p>
        </p:txBody>
      </p:sp>
    </p:spTree>
    <p:extLst>
      <p:ext uri="{BB962C8B-B14F-4D97-AF65-F5344CB8AC3E}">
        <p14:creationId xmlns:p14="http://schemas.microsoft.com/office/powerpoint/2010/main" val="187104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46667"/>
            <a:ext cx="11360800" cy="8104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dirty="0"/>
          </a:p>
        </p:txBody>
      </p:sp>
      <p:sp>
        <p:nvSpPr>
          <p:cNvPr id="7" name="Shape 7"/>
          <p:cNvSpPr txBox="1">
            <a:spLocks noGrp="1"/>
          </p:cNvSpPr>
          <p:nvPr>
            <p:ph type="body" idx="1"/>
          </p:nvPr>
        </p:nvSpPr>
        <p:spPr>
          <a:xfrm>
            <a:off x="415600" y="1639833"/>
            <a:ext cx="11360800" cy="44520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dirty="0"/>
          </a:p>
        </p:txBody>
      </p:sp>
      <p:sp>
        <p:nvSpPr>
          <p:cNvPr id="8" name="Shape 8"/>
          <p:cNvSpPr txBox="1">
            <a:spLocks noGrp="1"/>
          </p:cNvSpPr>
          <p:nvPr>
            <p:ph type="sldNum" idx="12"/>
          </p:nvPr>
        </p:nvSpPr>
        <p:spPr>
          <a:xfrm>
            <a:off x="11280575" y="6201587"/>
            <a:ext cx="731600" cy="524800"/>
          </a:xfrm>
          <a:prstGeom prst="rect">
            <a:avLst/>
          </a:prstGeom>
          <a:noFill/>
          <a:ln>
            <a:noFill/>
          </a:ln>
        </p:spPr>
        <p:txBody>
          <a:bodyPr spcFirstLastPara="1" wrap="square" lIns="91425" tIns="91425" rIns="91425" bIns="91425" anchor="ctr" anchorCtr="0">
            <a:noAutofit/>
          </a:bodyPr>
          <a:lstStyle>
            <a:lvl1pPr lvl="0" algn="r">
              <a:buNone/>
              <a:defRPr sz="1333" b="0" i="0">
                <a:solidFill>
                  <a:schemeClr val="lt1"/>
                </a:solidFill>
                <a:latin typeface="Hind" panose="02000000000000000000" pitchFamily="2" charset="77"/>
                <a:ea typeface="Roboto"/>
                <a:cs typeface="Hind" panose="02000000000000000000" pitchFamily="2" charset="77"/>
                <a:sym typeface="Roboto"/>
              </a:defRPr>
            </a:lvl1pPr>
            <a:lvl2pPr lvl="1" algn="r">
              <a:buNone/>
              <a:defRPr sz="1333">
                <a:solidFill>
                  <a:schemeClr val="lt1"/>
                </a:solidFill>
                <a:latin typeface="Roboto"/>
                <a:ea typeface="Roboto"/>
                <a:cs typeface="Roboto"/>
                <a:sym typeface="Roboto"/>
              </a:defRPr>
            </a:lvl2pPr>
            <a:lvl3pPr lvl="2" algn="r">
              <a:buNone/>
              <a:defRPr sz="1333">
                <a:solidFill>
                  <a:schemeClr val="lt1"/>
                </a:solidFill>
                <a:latin typeface="Roboto"/>
                <a:ea typeface="Roboto"/>
                <a:cs typeface="Roboto"/>
                <a:sym typeface="Roboto"/>
              </a:defRPr>
            </a:lvl3pPr>
            <a:lvl4pPr lvl="3" algn="r">
              <a:buNone/>
              <a:defRPr sz="1333">
                <a:solidFill>
                  <a:schemeClr val="lt1"/>
                </a:solidFill>
                <a:latin typeface="Roboto"/>
                <a:ea typeface="Roboto"/>
                <a:cs typeface="Roboto"/>
                <a:sym typeface="Roboto"/>
              </a:defRPr>
            </a:lvl4pPr>
            <a:lvl5pPr lvl="4" algn="r">
              <a:buNone/>
              <a:defRPr sz="1333">
                <a:solidFill>
                  <a:schemeClr val="lt1"/>
                </a:solidFill>
                <a:latin typeface="Roboto"/>
                <a:ea typeface="Roboto"/>
                <a:cs typeface="Roboto"/>
                <a:sym typeface="Roboto"/>
              </a:defRPr>
            </a:lvl5pPr>
            <a:lvl6pPr lvl="5" algn="r">
              <a:buNone/>
              <a:defRPr sz="1333">
                <a:solidFill>
                  <a:schemeClr val="lt1"/>
                </a:solidFill>
                <a:latin typeface="Roboto"/>
                <a:ea typeface="Roboto"/>
                <a:cs typeface="Roboto"/>
                <a:sym typeface="Roboto"/>
              </a:defRPr>
            </a:lvl6pPr>
            <a:lvl7pPr lvl="6" algn="r">
              <a:buNone/>
              <a:defRPr sz="1333">
                <a:solidFill>
                  <a:schemeClr val="lt1"/>
                </a:solidFill>
                <a:latin typeface="Roboto"/>
                <a:ea typeface="Roboto"/>
                <a:cs typeface="Roboto"/>
                <a:sym typeface="Roboto"/>
              </a:defRPr>
            </a:lvl7pPr>
            <a:lvl8pPr lvl="7" algn="r">
              <a:buNone/>
              <a:defRPr sz="1333">
                <a:solidFill>
                  <a:schemeClr val="lt1"/>
                </a:solidFill>
                <a:latin typeface="Roboto"/>
                <a:ea typeface="Roboto"/>
                <a:cs typeface="Roboto"/>
                <a:sym typeface="Roboto"/>
              </a:defRPr>
            </a:lvl8pPr>
            <a:lvl9pPr lvl="8" algn="r">
              <a:buNone/>
              <a:defRPr sz="1333">
                <a:solidFill>
                  <a:schemeClr val="lt1"/>
                </a:solidFill>
                <a:latin typeface="Roboto"/>
                <a:ea typeface="Roboto"/>
                <a:cs typeface="Roboto"/>
                <a:sym typeface="Roboto"/>
              </a:defRPr>
            </a:lvl9pPr>
          </a:lstStyle>
          <a:p>
            <a:fld id="{6B394A84-5DCB-4DCC-A8BD-E52B124CDBE9}" type="slidenum">
              <a:rPr lang="en-US" smtClean="0"/>
              <a:pPr/>
              <a:t>‹#›</a:t>
            </a:fld>
            <a:endParaRPr lang="en-US" dirty="0"/>
          </a:p>
        </p:txBody>
      </p:sp>
    </p:spTree>
    <p:extLst>
      <p:ext uri="{BB962C8B-B14F-4D97-AF65-F5344CB8AC3E}">
        <p14:creationId xmlns:p14="http://schemas.microsoft.com/office/powerpoint/2010/main" val="1850805061"/>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8" r:id="rId4"/>
    <p:sldLayoutId id="2147483671" r:id="rId5"/>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Hind" panose="02000000000000000000" pitchFamily="2" charset="77"/>
          <a:ea typeface="Hind" panose="02000000000000000000" pitchFamily="2" charset="77"/>
          <a:cs typeface="Hind" panose="02000000000000000000" pitchFamily="2" charset="77"/>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Hind" panose="02000000000000000000" pitchFamily="2" charset="77"/>
          <a:ea typeface="Hind" panose="02000000000000000000" pitchFamily="2" charset="77"/>
          <a:cs typeface="Hind" panose="02000000000000000000" pitchFamily="2" charset="77"/>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DBBEB-4A85-4A0D-BB10-7FD7E0373BFC}"/>
              </a:ext>
            </a:extLst>
          </p:cNvPr>
          <p:cNvSpPr>
            <a:spLocks noGrp="1"/>
          </p:cNvSpPr>
          <p:nvPr>
            <p:ph type="ctrTitle"/>
          </p:nvPr>
        </p:nvSpPr>
        <p:spPr>
          <a:xfrm>
            <a:off x="0" y="2634285"/>
            <a:ext cx="12192000" cy="1118400"/>
          </a:xfrm>
        </p:spPr>
        <p:txBody>
          <a:bodyPr/>
          <a:lstStyle/>
          <a:p>
            <a:pPr algn="ctr"/>
            <a:r>
              <a:rPr lang="en-US" sz="4400" dirty="0">
                <a:latin typeface="Hind" panose="02000000000000000000" pitchFamily="2" charset="77"/>
                <a:cs typeface="Hind" panose="02000000000000000000" pitchFamily="2" charset="77"/>
              </a:rPr>
              <a:t>Software-Defined Storage Concepts</a:t>
            </a:r>
          </a:p>
        </p:txBody>
      </p:sp>
      <p:sp>
        <p:nvSpPr>
          <p:cNvPr id="5" name="TextBox 4">
            <a:extLst>
              <a:ext uri="{FF2B5EF4-FFF2-40B4-BE49-F238E27FC236}">
                <a16:creationId xmlns:a16="http://schemas.microsoft.com/office/drawing/2014/main" id="{3A0136CC-F525-4EAD-B4D8-5153E3655BBC}"/>
              </a:ext>
            </a:extLst>
          </p:cNvPr>
          <p:cNvSpPr txBox="1"/>
          <p:nvPr/>
        </p:nvSpPr>
        <p:spPr>
          <a:xfrm>
            <a:off x="3693196" y="3936657"/>
            <a:ext cx="4805607" cy="523220"/>
          </a:xfrm>
          <a:prstGeom prst="rect">
            <a:avLst/>
          </a:prstGeom>
          <a:noFill/>
        </p:spPr>
        <p:txBody>
          <a:bodyPr wrap="square" rtlCol="0">
            <a:spAutoFit/>
          </a:bodyPr>
          <a:lstStyle/>
          <a:p>
            <a:pPr algn="ctr"/>
            <a:r>
              <a:rPr lang="en-US" b="1" dirty="0">
                <a:solidFill>
                  <a:schemeClr val="bg1"/>
                </a:solidFill>
                <a:latin typeface="Hind" panose="020B0604020202020204" charset="0"/>
                <a:cs typeface="Hind" panose="020B0604020202020204" charset="0"/>
              </a:rPr>
              <a:t>From NDG In partnership with VMware IT Academy     www.vmware.com/go/academy</a:t>
            </a:r>
          </a:p>
        </p:txBody>
      </p:sp>
    </p:spTree>
    <p:extLst>
      <p:ext uri="{BB962C8B-B14F-4D97-AF65-F5344CB8AC3E}">
        <p14:creationId xmlns:p14="http://schemas.microsoft.com/office/powerpoint/2010/main" val="3159036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B446-5274-4810-AD42-7B8617914F39}"/>
              </a:ext>
            </a:extLst>
          </p:cNvPr>
          <p:cNvSpPr>
            <a:spLocks noGrp="1"/>
          </p:cNvSpPr>
          <p:nvPr>
            <p:ph type="title"/>
          </p:nvPr>
        </p:nvSpPr>
        <p:spPr>
          <a:xfrm>
            <a:off x="415600" y="440649"/>
            <a:ext cx="11360800" cy="810400"/>
          </a:xfrm>
        </p:spPr>
        <p:txBody>
          <a:bodyPr/>
          <a:lstStyle/>
          <a:p>
            <a:r>
              <a:rPr lang="en-US" dirty="0"/>
              <a:t>Local Disk Storage Protocols</a:t>
            </a:r>
          </a:p>
        </p:txBody>
      </p:sp>
      <p:sp>
        <p:nvSpPr>
          <p:cNvPr id="3" name="Content Placeholder 2">
            <a:extLst>
              <a:ext uri="{FF2B5EF4-FFF2-40B4-BE49-F238E27FC236}">
                <a16:creationId xmlns:a16="http://schemas.microsoft.com/office/drawing/2014/main" id="{B2577ACC-47E8-4A5B-8338-2ABDC18B5419}"/>
              </a:ext>
            </a:extLst>
          </p:cNvPr>
          <p:cNvSpPr>
            <a:spLocks noGrp="1"/>
          </p:cNvSpPr>
          <p:nvPr>
            <p:ph type="body" idx="1"/>
          </p:nvPr>
        </p:nvSpPr>
        <p:spPr>
          <a:xfrm>
            <a:off x="415600" y="1149502"/>
            <a:ext cx="11360800" cy="4452000"/>
          </a:xfrm>
        </p:spPr>
        <p:txBody>
          <a:bodyPr/>
          <a:lstStyle/>
          <a:p>
            <a:r>
              <a:rPr lang="en-US" dirty="0"/>
              <a:t>A protocol is the language that local disk storage uses to communicate with a device.</a:t>
            </a:r>
          </a:p>
          <a:p>
            <a:r>
              <a:rPr lang="en-US" dirty="0"/>
              <a:t>Several commonly seen protocols are:</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Small Computer System Interface (SCSI)</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Serial Attached SCSI (SAS)</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Serial Advanced Technology Attachment (SATA)</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Universal Serial Bus (USB)</a:t>
            </a:r>
          </a:p>
          <a:p>
            <a:pPr lvl="1">
              <a:lnSpc>
                <a:spcPct val="100000"/>
              </a:lnSpc>
              <a:buFont typeface="Courier New" panose="02070309020205020404" pitchFamily="49" charset="0"/>
              <a:buChar char="o"/>
            </a:pPr>
            <a:r>
              <a:rPr lang="en-US" dirty="0" err="1">
                <a:latin typeface="Hind Medium" panose="02000000000000000000" pitchFamily="2" charset="77"/>
                <a:cs typeface="Hind Medium" panose="02000000000000000000" pitchFamily="2" charset="77"/>
              </a:rPr>
              <a:t>Fibre</a:t>
            </a:r>
            <a:r>
              <a:rPr lang="en-US" dirty="0">
                <a:latin typeface="Hind Medium" panose="02000000000000000000" pitchFamily="2" charset="77"/>
                <a:cs typeface="Hind Medium" panose="02000000000000000000" pitchFamily="2" charset="77"/>
              </a:rPr>
              <a:t> Channel (FC)</a:t>
            </a:r>
            <a:br>
              <a:rPr lang="en-US" dirty="0">
                <a:latin typeface="Hind Medium" panose="02000000000000000000" pitchFamily="2" charset="77"/>
                <a:cs typeface="Hind Medium" panose="02000000000000000000" pitchFamily="2" charset="77"/>
              </a:rPr>
            </a:br>
            <a:endParaRPr lang="en-US" dirty="0">
              <a:latin typeface="Hind Medium" panose="02000000000000000000" pitchFamily="2" charset="77"/>
              <a:cs typeface="Hind Medium" panose="02000000000000000000" pitchFamily="2" charset="77"/>
            </a:endParaRPr>
          </a:p>
          <a:p>
            <a:r>
              <a:rPr lang="en-US" dirty="0"/>
              <a:t>Servers may need an adapter to communicate with local storage. This  adapter is known as a Host Bus Adapter (HBA).</a:t>
            </a:r>
          </a:p>
        </p:txBody>
      </p:sp>
      <p:pic>
        <p:nvPicPr>
          <p:cNvPr id="4098" name="Picture 2" descr="Two SCSI connectors, one with “male” connections (pins) &amp; one with “female” connections (no pins). ">
            <a:extLst>
              <a:ext uri="{FF2B5EF4-FFF2-40B4-BE49-F238E27FC236}">
                <a16:creationId xmlns:a16="http://schemas.microsoft.com/office/drawing/2014/main" id="{02A0A3E1-B7BC-4DF9-9445-2C7E7A8CC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9186" y="2257940"/>
            <a:ext cx="1478435" cy="73921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our USB ports and a USB connector.">
            <a:extLst>
              <a:ext uri="{FF2B5EF4-FFF2-40B4-BE49-F238E27FC236}">
                <a16:creationId xmlns:a16="http://schemas.microsoft.com/office/drawing/2014/main" id="{5917A218-0141-4C55-B138-EFC991BE27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0075" y="3904801"/>
            <a:ext cx="1685925" cy="8382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Eight SATA ports. ">
            <a:extLst>
              <a:ext uri="{FF2B5EF4-FFF2-40B4-BE49-F238E27FC236}">
                <a16:creationId xmlns:a16="http://schemas.microsoft.com/office/drawing/2014/main" id="{B6BA1673-4A48-4FD9-B0CC-57BA7A317D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1280" y="3241265"/>
            <a:ext cx="1478435" cy="739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510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719BD-A056-4342-837E-20DDE8AC837E}"/>
              </a:ext>
            </a:extLst>
          </p:cNvPr>
          <p:cNvSpPr>
            <a:spLocks noGrp="1"/>
          </p:cNvSpPr>
          <p:nvPr>
            <p:ph type="title"/>
          </p:nvPr>
        </p:nvSpPr>
        <p:spPr/>
        <p:txBody>
          <a:bodyPr/>
          <a:lstStyle/>
          <a:p>
            <a:r>
              <a:rPr lang="en-US" dirty="0"/>
              <a:t>Network-Attached Storage</a:t>
            </a:r>
          </a:p>
        </p:txBody>
      </p:sp>
      <p:sp>
        <p:nvSpPr>
          <p:cNvPr id="3" name="Content Placeholder 2">
            <a:extLst>
              <a:ext uri="{FF2B5EF4-FFF2-40B4-BE49-F238E27FC236}">
                <a16:creationId xmlns:a16="http://schemas.microsoft.com/office/drawing/2014/main" id="{CBB4DF39-0295-444D-BB99-BB28C4A1B43C}"/>
              </a:ext>
            </a:extLst>
          </p:cNvPr>
          <p:cNvSpPr>
            <a:spLocks noGrp="1"/>
          </p:cNvSpPr>
          <p:nvPr>
            <p:ph type="body" idx="1"/>
          </p:nvPr>
        </p:nvSpPr>
        <p:spPr/>
        <p:txBody>
          <a:bodyPr/>
          <a:lstStyle/>
          <a:p>
            <a:r>
              <a:rPr lang="en-US" dirty="0"/>
              <a:t>NAS is connected to a Local Area Network (LAN).</a:t>
            </a:r>
          </a:p>
          <a:p>
            <a:r>
              <a:rPr lang="en-US" dirty="0"/>
              <a:t>Each authorized user on the network can access the data on the NAS.</a:t>
            </a:r>
          </a:p>
          <a:p>
            <a:r>
              <a:rPr lang="en-US" dirty="0"/>
              <a:t>Can be considered a “Personal Cloud” or “Private Cloud”, where the storage is located on site rather than remotely.</a:t>
            </a:r>
          </a:p>
          <a:p>
            <a:r>
              <a:rPr lang="en-US" dirty="0"/>
              <a:t>NAS will have its own IP address.</a:t>
            </a:r>
          </a:p>
          <a:p>
            <a:r>
              <a:rPr lang="en-US" dirty="0"/>
              <a:t>Capable of RAID configurations.</a:t>
            </a:r>
          </a:p>
          <a:p>
            <a:r>
              <a:rPr lang="en-US" dirty="0"/>
              <a:t>Uses TCP/IP to send information through the network.</a:t>
            </a:r>
          </a:p>
          <a:p>
            <a:r>
              <a:rPr lang="en-US" dirty="0"/>
              <a:t>File System Protocols often used are NFS for Linux/Unix, SMB for Windows, and Apple Filing Protocol (AFP) for Apple devices.</a:t>
            </a:r>
          </a:p>
        </p:txBody>
      </p:sp>
    </p:spTree>
    <p:extLst>
      <p:ext uri="{BB962C8B-B14F-4D97-AF65-F5344CB8AC3E}">
        <p14:creationId xmlns:p14="http://schemas.microsoft.com/office/powerpoint/2010/main" val="3612027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753E3-D47D-4B05-B808-71B92AAEC66D}"/>
              </a:ext>
            </a:extLst>
          </p:cNvPr>
          <p:cNvSpPr>
            <a:spLocks noGrp="1"/>
          </p:cNvSpPr>
          <p:nvPr>
            <p:ph type="title"/>
          </p:nvPr>
        </p:nvSpPr>
        <p:spPr/>
        <p:txBody>
          <a:bodyPr/>
          <a:lstStyle/>
          <a:p>
            <a:r>
              <a:rPr lang="en-US" dirty="0"/>
              <a:t>Storage Area Network</a:t>
            </a:r>
          </a:p>
        </p:txBody>
      </p:sp>
      <p:sp>
        <p:nvSpPr>
          <p:cNvPr id="3" name="Content Placeholder 2">
            <a:extLst>
              <a:ext uri="{FF2B5EF4-FFF2-40B4-BE49-F238E27FC236}">
                <a16:creationId xmlns:a16="http://schemas.microsoft.com/office/drawing/2014/main" id="{7B6233DC-5FD3-49F6-83D7-FC834EFFCBCA}"/>
              </a:ext>
            </a:extLst>
          </p:cNvPr>
          <p:cNvSpPr>
            <a:spLocks noGrp="1"/>
          </p:cNvSpPr>
          <p:nvPr>
            <p:ph type="body" idx="1"/>
          </p:nvPr>
        </p:nvSpPr>
        <p:spPr>
          <a:xfrm>
            <a:off x="309583" y="2895343"/>
            <a:ext cx="11776400" cy="3356871"/>
          </a:xfrm>
        </p:spPr>
        <p:txBody>
          <a:bodyPr/>
          <a:lstStyle/>
          <a:p>
            <a:r>
              <a:rPr lang="en-US" dirty="0"/>
              <a:t>Runs alongside a LAN and can serve several different physical locations.</a:t>
            </a:r>
          </a:p>
          <a:p>
            <a:r>
              <a:rPr lang="en-US" dirty="0"/>
              <a:t>Gives access to block level storage; is capable of file level storage can be obtained via the servers’ operating systems.</a:t>
            </a:r>
          </a:p>
          <a:p>
            <a:r>
              <a:rPr lang="en-US" dirty="0"/>
              <a:t>Does not need to be in the same physical location as the servers. Can be off-site storage.</a:t>
            </a:r>
          </a:p>
          <a:p>
            <a:r>
              <a:rPr lang="en-US" dirty="0"/>
              <a:t>Allows for easy and immediate scalability.</a:t>
            </a:r>
          </a:p>
          <a:p>
            <a:r>
              <a:rPr lang="en-US" dirty="0"/>
              <a:t>Prevents network bottlenecking by running alongside LANs.</a:t>
            </a:r>
          </a:p>
          <a:p>
            <a:r>
              <a:rPr lang="en-US" dirty="0"/>
              <a:t>Frees up computing resources on servers.</a:t>
            </a:r>
          </a:p>
        </p:txBody>
      </p:sp>
      <p:pic>
        <p:nvPicPr>
          <p:cNvPr id="5122" name="Picture 2" descr="A diagram of a storage area network.">
            <a:extLst>
              <a:ext uri="{FF2B5EF4-FFF2-40B4-BE49-F238E27FC236}">
                <a16:creationId xmlns:a16="http://schemas.microsoft.com/office/drawing/2014/main" id="{8A0C80B1-1D1B-4E3E-A70B-F1DCE4F177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8090" y="251117"/>
            <a:ext cx="1989309" cy="264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187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CB487-D246-4478-B170-9D16F025C95A}"/>
              </a:ext>
            </a:extLst>
          </p:cNvPr>
          <p:cNvSpPr>
            <a:spLocks noGrp="1"/>
          </p:cNvSpPr>
          <p:nvPr>
            <p:ph type="title"/>
          </p:nvPr>
        </p:nvSpPr>
        <p:spPr>
          <a:xfrm>
            <a:off x="415600" y="109345"/>
            <a:ext cx="11360800" cy="810400"/>
          </a:xfrm>
        </p:spPr>
        <p:txBody>
          <a:bodyPr/>
          <a:lstStyle/>
          <a:p>
            <a:r>
              <a:rPr lang="en-US" dirty="0"/>
              <a:t>Storage Area Network</a:t>
            </a:r>
          </a:p>
        </p:txBody>
      </p:sp>
      <p:sp>
        <p:nvSpPr>
          <p:cNvPr id="3" name="Content Placeholder 2">
            <a:extLst>
              <a:ext uri="{FF2B5EF4-FFF2-40B4-BE49-F238E27FC236}">
                <a16:creationId xmlns:a16="http://schemas.microsoft.com/office/drawing/2014/main" id="{E05B7F6A-4338-4D77-9B54-6F2DE5C30147}"/>
              </a:ext>
            </a:extLst>
          </p:cNvPr>
          <p:cNvSpPr>
            <a:spLocks noGrp="1"/>
          </p:cNvSpPr>
          <p:nvPr>
            <p:ph type="body" idx="1"/>
          </p:nvPr>
        </p:nvSpPr>
        <p:spPr>
          <a:xfrm>
            <a:off x="415600" y="875933"/>
            <a:ext cx="11360800" cy="4452000"/>
          </a:xfrm>
        </p:spPr>
        <p:txBody>
          <a:bodyPr/>
          <a:lstStyle/>
          <a:p>
            <a:pPr>
              <a:lnSpc>
                <a:spcPct val="100000"/>
              </a:lnSpc>
            </a:pPr>
            <a:r>
              <a:rPr lang="en-US" sz="1600" dirty="0"/>
              <a:t>A SAN consists of 3 layers:</a:t>
            </a:r>
          </a:p>
          <a:p>
            <a:pPr lvl="1">
              <a:lnSpc>
                <a:spcPct val="100000"/>
              </a:lnSpc>
            </a:pPr>
            <a:r>
              <a:rPr lang="en-US" sz="1600" dirty="0"/>
              <a:t>Host Layer- Made up of servers which grant access to files to users.</a:t>
            </a:r>
          </a:p>
          <a:p>
            <a:pPr lvl="1">
              <a:lnSpc>
                <a:spcPct val="100000"/>
              </a:lnSpc>
            </a:pPr>
            <a:r>
              <a:rPr lang="en-US" sz="1600" dirty="0"/>
              <a:t>Fabric Layer- Contains the physical equipment and cabling of the SAN.</a:t>
            </a:r>
          </a:p>
          <a:p>
            <a:pPr lvl="1">
              <a:lnSpc>
                <a:spcPct val="100000"/>
              </a:lnSpc>
            </a:pPr>
            <a:r>
              <a:rPr lang="en-US" sz="1600" dirty="0"/>
              <a:t>Storage Layer- Consists of the actual physical storage devices.</a:t>
            </a:r>
            <a:br>
              <a:rPr lang="en-US" sz="1600" dirty="0"/>
            </a:br>
            <a:endParaRPr lang="en-US" sz="1600" dirty="0"/>
          </a:p>
          <a:p>
            <a:pPr>
              <a:lnSpc>
                <a:spcPct val="100000"/>
              </a:lnSpc>
            </a:pPr>
            <a:r>
              <a:rPr lang="en-US" sz="1600" dirty="0"/>
              <a:t>Several protocols a SAN may utilize are:</a:t>
            </a:r>
          </a:p>
          <a:p>
            <a:pPr lvl="1">
              <a:lnSpc>
                <a:spcPct val="100000"/>
              </a:lnSpc>
            </a:pPr>
            <a:r>
              <a:rPr lang="en-US" sz="1600" dirty="0" err="1"/>
              <a:t>Fibre</a:t>
            </a:r>
            <a:r>
              <a:rPr lang="en-US" sz="1600" dirty="0"/>
              <a:t> Channel (FC) - High speed.</a:t>
            </a:r>
          </a:p>
          <a:p>
            <a:pPr lvl="1">
              <a:lnSpc>
                <a:spcPct val="100000"/>
              </a:lnSpc>
            </a:pPr>
            <a:r>
              <a:rPr lang="en-US" sz="1600" dirty="0" err="1"/>
              <a:t>Fibre</a:t>
            </a:r>
            <a:r>
              <a:rPr lang="en-US" sz="1600" dirty="0"/>
              <a:t> Channel over Ethernet (</a:t>
            </a:r>
            <a:r>
              <a:rPr lang="en-US" sz="1600" dirty="0" err="1"/>
              <a:t>FCoE</a:t>
            </a:r>
            <a:r>
              <a:rPr lang="en-US" sz="1600" dirty="0"/>
              <a:t>) - Cheaper alternative to FC.</a:t>
            </a:r>
          </a:p>
          <a:p>
            <a:pPr lvl="1">
              <a:lnSpc>
                <a:spcPct val="100000"/>
              </a:lnSpc>
            </a:pPr>
            <a:r>
              <a:rPr lang="en-US" sz="1600" dirty="0"/>
              <a:t>Internet Small Computer Systems Interface (iSCSI) - Uses IP, good for SMB.</a:t>
            </a:r>
          </a:p>
          <a:p>
            <a:pPr lvl="1">
              <a:lnSpc>
                <a:spcPct val="100000"/>
              </a:lnSpc>
            </a:pPr>
            <a:r>
              <a:rPr lang="en-US" sz="1600" dirty="0"/>
              <a:t>ATA over Ethernet (</a:t>
            </a:r>
            <a:r>
              <a:rPr lang="en-US" sz="1600" dirty="0" err="1"/>
              <a:t>AoE</a:t>
            </a:r>
            <a:r>
              <a:rPr lang="en-US" sz="1600" dirty="0"/>
              <a:t>) - Simplified protocol, good for economical networks.</a:t>
            </a:r>
          </a:p>
          <a:p>
            <a:pPr lvl="1">
              <a:lnSpc>
                <a:spcPct val="100000"/>
              </a:lnSpc>
            </a:pPr>
            <a:r>
              <a:rPr lang="en-US" sz="1600" dirty="0"/>
              <a:t>InfiniBand (IB)- Very high speed, often utilized between super-computers.</a:t>
            </a:r>
          </a:p>
        </p:txBody>
      </p:sp>
    </p:spTree>
    <p:extLst>
      <p:ext uri="{BB962C8B-B14F-4D97-AF65-F5344CB8AC3E}">
        <p14:creationId xmlns:p14="http://schemas.microsoft.com/office/powerpoint/2010/main" val="947635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E5EE0-9AB2-4C48-9862-5E48EBC9984A}"/>
              </a:ext>
            </a:extLst>
          </p:cNvPr>
          <p:cNvSpPr>
            <a:spLocks noGrp="1"/>
          </p:cNvSpPr>
          <p:nvPr>
            <p:ph type="title"/>
          </p:nvPr>
        </p:nvSpPr>
        <p:spPr/>
        <p:txBody>
          <a:bodyPr/>
          <a:lstStyle/>
          <a:p>
            <a:r>
              <a:rPr lang="en-US" dirty="0"/>
              <a:t>Virtualized Storage</a:t>
            </a:r>
          </a:p>
        </p:txBody>
      </p:sp>
      <p:sp>
        <p:nvSpPr>
          <p:cNvPr id="3" name="Content Placeholder 2">
            <a:extLst>
              <a:ext uri="{FF2B5EF4-FFF2-40B4-BE49-F238E27FC236}">
                <a16:creationId xmlns:a16="http://schemas.microsoft.com/office/drawing/2014/main" id="{EB79F197-F346-4D10-9CAB-3233480CA30C}"/>
              </a:ext>
            </a:extLst>
          </p:cNvPr>
          <p:cNvSpPr>
            <a:spLocks noGrp="1"/>
          </p:cNvSpPr>
          <p:nvPr>
            <p:ph type="body" idx="1"/>
          </p:nvPr>
        </p:nvSpPr>
        <p:spPr/>
        <p:txBody>
          <a:bodyPr/>
          <a:lstStyle/>
          <a:p>
            <a:r>
              <a:rPr lang="en-US" dirty="0"/>
              <a:t>Virtualized storage gives VMs the storage they require to host their operating system and applications.</a:t>
            </a:r>
          </a:p>
          <a:p>
            <a:r>
              <a:rPr lang="en-US" dirty="0"/>
              <a:t>The Virtual Disks of a VM are stored on a ‘datastore’.</a:t>
            </a:r>
          </a:p>
          <a:p>
            <a:r>
              <a:rPr lang="en-US" dirty="0"/>
              <a:t>A partition on the physical drive is created, forming a space called a Logical Unit Number (LUN).</a:t>
            </a:r>
          </a:p>
          <a:p>
            <a:r>
              <a:rPr lang="en-US" dirty="0"/>
              <a:t>A datastore is made up of one or more volumes, which are made up of one or more LUNs.</a:t>
            </a:r>
          </a:p>
          <a:p>
            <a:r>
              <a:rPr lang="en-US" dirty="0"/>
              <a:t>File Systems give names and metadata to stored data.</a:t>
            </a:r>
          </a:p>
          <a:p>
            <a:r>
              <a:rPr lang="en-US" dirty="0"/>
              <a:t>VMware utilizes either VMFS or NFS file systems.</a:t>
            </a:r>
          </a:p>
          <a:p>
            <a:endParaRPr lang="en-US" dirty="0"/>
          </a:p>
        </p:txBody>
      </p:sp>
    </p:spTree>
    <p:extLst>
      <p:ext uri="{BB962C8B-B14F-4D97-AF65-F5344CB8AC3E}">
        <p14:creationId xmlns:p14="http://schemas.microsoft.com/office/powerpoint/2010/main" val="1387736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FA6D1-A3F0-4BBF-968B-CC200FDCFF42}"/>
              </a:ext>
            </a:extLst>
          </p:cNvPr>
          <p:cNvSpPr>
            <a:spLocks noGrp="1"/>
          </p:cNvSpPr>
          <p:nvPr>
            <p:ph type="title"/>
          </p:nvPr>
        </p:nvSpPr>
        <p:spPr/>
        <p:txBody>
          <a:bodyPr/>
          <a:lstStyle/>
          <a:p>
            <a:r>
              <a:rPr lang="en-US" dirty="0"/>
              <a:t>Virtual Machine File System</a:t>
            </a:r>
          </a:p>
        </p:txBody>
      </p:sp>
      <p:sp>
        <p:nvSpPr>
          <p:cNvPr id="3" name="Content Placeholder 2">
            <a:extLst>
              <a:ext uri="{FF2B5EF4-FFF2-40B4-BE49-F238E27FC236}">
                <a16:creationId xmlns:a16="http://schemas.microsoft.com/office/drawing/2014/main" id="{B12DD9E1-281D-4FF5-BF8B-1A52EBAC8774}"/>
              </a:ext>
            </a:extLst>
          </p:cNvPr>
          <p:cNvSpPr>
            <a:spLocks noGrp="1"/>
          </p:cNvSpPr>
          <p:nvPr>
            <p:ph type="body" idx="1"/>
          </p:nvPr>
        </p:nvSpPr>
        <p:spPr>
          <a:xfrm>
            <a:off x="415600" y="1639833"/>
            <a:ext cx="8349459" cy="4452000"/>
          </a:xfrm>
        </p:spPr>
        <p:txBody>
          <a:bodyPr/>
          <a:lstStyle/>
          <a:p>
            <a:r>
              <a:rPr lang="en-US" dirty="0"/>
              <a:t>Developed for use by VMware.</a:t>
            </a:r>
          </a:p>
          <a:p>
            <a:r>
              <a:rPr lang="en-US" dirty="0"/>
              <a:t>Allows multiple servers to read/write at the same time.</a:t>
            </a:r>
          </a:p>
          <a:p>
            <a:r>
              <a:rPr lang="en-US" dirty="0"/>
              <a:t>As a Clustered File System (CFS), it is simultaneously mounted on multiple servers.</a:t>
            </a:r>
          </a:p>
          <a:p>
            <a:r>
              <a:rPr lang="en-US" dirty="0"/>
              <a:t>Allows multiple VMs to share a single file system.</a:t>
            </a:r>
          </a:p>
          <a:p>
            <a:r>
              <a:rPr lang="en-US" dirty="0"/>
              <a:t>Can be linked to a single SAN LUN or span multiple SAN LUNs.</a:t>
            </a:r>
          </a:p>
          <a:p>
            <a:r>
              <a:rPr lang="en-US" dirty="0"/>
              <a:t>Each VM is encapsulated into a small set of files in a single directory. This makes mirroring and recovery much simpler in the event of a disaster.</a:t>
            </a:r>
          </a:p>
          <a:p>
            <a:endParaRPr lang="en-US" dirty="0"/>
          </a:p>
        </p:txBody>
      </p:sp>
      <p:pic>
        <p:nvPicPr>
          <p:cNvPr id="5" name="Picture 4">
            <a:extLst>
              <a:ext uri="{FF2B5EF4-FFF2-40B4-BE49-F238E27FC236}">
                <a16:creationId xmlns:a16="http://schemas.microsoft.com/office/drawing/2014/main" id="{8CDE487A-507A-3D40-A274-19AD46D6FC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8382" y="1560567"/>
            <a:ext cx="3657600" cy="3657600"/>
          </a:xfrm>
          <a:prstGeom prst="rect">
            <a:avLst/>
          </a:prstGeom>
        </p:spPr>
      </p:pic>
    </p:spTree>
    <p:extLst>
      <p:ext uri="{BB962C8B-B14F-4D97-AF65-F5344CB8AC3E}">
        <p14:creationId xmlns:p14="http://schemas.microsoft.com/office/powerpoint/2010/main" val="12998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E5E1E-6CF9-4DB5-A1E5-5E963700318A}"/>
              </a:ext>
            </a:extLst>
          </p:cNvPr>
          <p:cNvSpPr>
            <a:spLocks noGrp="1"/>
          </p:cNvSpPr>
          <p:nvPr>
            <p:ph type="title"/>
          </p:nvPr>
        </p:nvSpPr>
        <p:spPr/>
        <p:txBody>
          <a:bodyPr/>
          <a:lstStyle/>
          <a:p>
            <a:r>
              <a:rPr lang="en-US" dirty="0"/>
              <a:t>Network File System</a:t>
            </a:r>
          </a:p>
        </p:txBody>
      </p:sp>
      <p:sp>
        <p:nvSpPr>
          <p:cNvPr id="3" name="Content Placeholder 2">
            <a:extLst>
              <a:ext uri="{FF2B5EF4-FFF2-40B4-BE49-F238E27FC236}">
                <a16:creationId xmlns:a16="http://schemas.microsoft.com/office/drawing/2014/main" id="{88ED32A0-D89B-4BAB-9565-50FB5AED738B}"/>
              </a:ext>
            </a:extLst>
          </p:cNvPr>
          <p:cNvSpPr>
            <a:spLocks noGrp="1"/>
          </p:cNvSpPr>
          <p:nvPr>
            <p:ph type="body" idx="1"/>
          </p:nvPr>
        </p:nvSpPr>
        <p:spPr>
          <a:xfrm>
            <a:off x="2619632" y="1639833"/>
            <a:ext cx="9156768" cy="4452000"/>
          </a:xfrm>
        </p:spPr>
        <p:txBody>
          <a:bodyPr/>
          <a:lstStyle/>
          <a:p>
            <a:r>
              <a:rPr lang="en-US" dirty="0"/>
              <a:t>IP-based file sharing protocol utilized by NAS systems.</a:t>
            </a:r>
          </a:p>
          <a:p>
            <a:r>
              <a:rPr lang="en-US" dirty="0"/>
              <a:t>Uses file-level access, the storage device is controlled by the NAS.</a:t>
            </a:r>
          </a:p>
          <a:p>
            <a:r>
              <a:rPr lang="en-US" dirty="0"/>
              <a:t>NFS has three components: client, server, and protocol.</a:t>
            </a:r>
          </a:p>
          <a:p>
            <a:r>
              <a:rPr lang="en-US" dirty="0"/>
              <a:t>Files appear to be local to the client machine.</a:t>
            </a:r>
          </a:p>
          <a:p>
            <a:r>
              <a:rPr lang="en-US" dirty="0"/>
              <a:t>While typically used on Unix/Linux and MacOS, it is OS Independent.</a:t>
            </a:r>
          </a:p>
          <a:p>
            <a:r>
              <a:rPr lang="en-US" dirty="0"/>
              <a:t>Useful for freeing up resources and transferring files between different operating systems.</a:t>
            </a:r>
          </a:p>
          <a:p>
            <a:r>
              <a:rPr lang="en-US" dirty="0"/>
              <a:t>VMware vSphere supports NFS version 3 over TCP/IP.</a:t>
            </a:r>
          </a:p>
          <a:p>
            <a:endParaRPr lang="en-US" dirty="0"/>
          </a:p>
        </p:txBody>
      </p:sp>
      <p:pic>
        <p:nvPicPr>
          <p:cNvPr id="7170" name="Picture 2" descr="A folder, representing a network file system, is surrounded by five other folders. ">
            <a:extLst>
              <a:ext uri="{FF2B5EF4-FFF2-40B4-BE49-F238E27FC236}">
                <a16:creationId xmlns:a16="http://schemas.microsoft.com/office/drawing/2014/main" id="{A7952AED-D8EB-486F-8B13-E67132E280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77311"/>
            <a:ext cx="2757890" cy="2303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223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01F47-C126-4086-B7FF-56F7D0562493}"/>
              </a:ext>
            </a:extLst>
          </p:cNvPr>
          <p:cNvSpPr>
            <a:spLocks noGrp="1"/>
          </p:cNvSpPr>
          <p:nvPr>
            <p:ph type="title"/>
          </p:nvPr>
        </p:nvSpPr>
        <p:spPr/>
        <p:txBody>
          <a:bodyPr/>
          <a:lstStyle/>
          <a:p>
            <a:r>
              <a:rPr lang="en-US" dirty="0"/>
              <a:t>Virtual Volumes</a:t>
            </a:r>
          </a:p>
        </p:txBody>
      </p:sp>
      <p:sp>
        <p:nvSpPr>
          <p:cNvPr id="3" name="Content Placeholder 2">
            <a:extLst>
              <a:ext uri="{FF2B5EF4-FFF2-40B4-BE49-F238E27FC236}">
                <a16:creationId xmlns:a16="http://schemas.microsoft.com/office/drawing/2014/main" id="{000042F4-16EC-4424-A81F-6160F29B0562}"/>
              </a:ext>
            </a:extLst>
          </p:cNvPr>
          <p:cNvSpPr>
            <a:spLocks noGrp="1"/>
          </p:cNvSpPr>
          <p:nvPr>
            <p:ph type="body" idx="1"/>
          </p:nvPr>
        </p:nvSpPr>
        <p:spPr>
          <a:xfrm>
            <a:off x="415600" y="2421923"/>
            <a:ext cx="11360800" cy="3669909"/>
          </a:xfrm>
        </p:spPr>
        <p:txBody>
          <a:bodyPr>
            <a:normAutofit fontScale="92500"/>
          </a:bodyPr>
          <a:lstStyle/>
          <a:p>
            <a:r>
              <a:rPr lang="en-US" dirty="0"/>
              <a:t>Virtual Volumes (VVOL)s are an industry wide standard focused on increasing the flexibility of virtual storage.</a:t>
            </a:r>
          </a:p>
          <a:p>
            <a:r>
              <a:rPr lang="en-US" dirty="0"/>
              <a:t>VVOLs allow a focus on VMs for storage management, rather than being limited to LUNs. They encapsulate virtual disks and other virtual machine files on a physical storage device without using a file system.</a:t>
            </a:r>
          </a:p>
          <a:p>
            <a:r>
              <a:rPr lang="en-US" dirty="0"/>
              <a:t>A VVOL is created every time a virtual machine is created, cloned, or a snapshot is made of it.</a:t>
            </a:r>
          </a:p>
          <a:p>
            <a:r>
              <a:rPr lang="en-US" dirty="0"/>
              <a:t>Unlike LUNs, VVOLs can have their size and number adjusted.</a:t>
            </a:r>
          </a:p>
          <a:p>
            <a:r>
              <a:rPr lang="en-US" dirty="0" err="1"/>
              <a:t>ESXi</a:t>
            </a:r>
            <a:r>
              <a:rPr lang="en-US" dirty="0"/>
              <a:t> hypervisors must use protocol endpoints to access VVOLs.</a:t>
            </a:r>
          </a:p>
          <a:p>
            <a:endParaRPr lang="en-US" dirty="0"/>
          </a:p>
        </p:txBody>
      </p:sp>
      <p:pic>
        <p:nvPicPr>
          <p:cNvPr id="8194" name="Picture 2" descr="A storage array shakes hands with a virtual machine. ">
            <a:extLst>
              <a:ext uri="{FF2B5EF4-FFF2-40B4-BE49-F238E27FC236}">
                <a16:creationId xmlns:a16="http://schemas.microsoft.com/office/drawing/2014/main" id="{B1C9C94D-4161-47F2-AAF2-F826C44AB5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5984" y="188956"/>
            <a:ext cx="3295650" cy="247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928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A8A31-98A3-4168-82F0-9A6E6EB46A4C}"/>
              </a:ext>
            </a:extLst>
          </p:cNvPr>
          <p:cNvSpPr>
            <a:spLocks noGrp="1"/>
          </p:cNvSpPr>
          <p:nvPr>
            <p:ph type="title"/>
          </p:nvPr>
        </p:nvSpPr>
        <p:spPr/>
        <p:txBody>
          <a:bodyPr/>
          <a:lstStyle/>
          <a:p>
            <a:r>
              <a:rPr lang="en-US" dirty="0"/>
              <a:t>VVOLS</a:t>
            </a:r>
          </a:p>
        </p:txBody>
      </p:sp>
      <p:sp>
        <p:nvSpPr>
          <p:cNvPr id="3" name="Content Placeholder 2">
            <a:extLst>
              <a:ext uri="{FF2B5EF4-FFF2-40B4-BE49-F238E27FC236}">
                <a16:creationId xmlns:a16="http://schemas.microsoft.com/office/drawing/2014/main" id="{60963509-DB58-4F06-8AF4-A50AC5EA53B3}"/>
              </a:ext>
            </a:extLst>
          </p:cNvPr>
          <p:cNvSpPr>
            <a:spLocks noGrp="1"/>
          </p:cNvSpPr>
          <p:nvPr>
            <p:ph type="body" idx="1"/>
          </p:nvPr>
        </p:nvSpPr>
        <p:spPr>
          <a:xfrm>
            <a:off x="415600" y="1203000"/>
            <a:ext cx="11360800" cy="4452000"/>
          </a:xfrm>
        </p:spPr>
        <p:txBody>
          <a:bodyPr/>
          <a:lstStyle/>
          <a:p>
            <a:r>
              <a:rPr lang="en-US" dirty="0"/>
              <a:t>VVOLs can broadly be classified into five types:</a:t>
            </a:r>
          </a:p>
          <a:p>
            <a:pPr lvl="1"/>
            <a:r>
              <a:rPr lang="en-US" dirty="0"/>
              <a:t>Config-VVOLs- Contain VMX (primary configuration file), NVRAM (file that contains the state of the virtual machine’s BIOS), and log files.</a:t>
            </a:r>
          </a:p>
          <a:p>
            <a:pPr lvl="1"/>
            <a:r>
              <a:rPr lang="en-US" dirty="0"/>
              <a:t>Data-VVOLs- Contain data related to VMDKs (virtual disk drives that store the contents of the VM’s storage device) and delta files (such as snapshots).</a:t>
            </a:r>
          </a:p>
          <a:p>
            <a:pPr lvl="1"/>
            <a:r>
              <a:rPr lang="en-US" dirty="0"/>
              <a:t>Mem-VVOLs- Contain data related to memory snapshots.</a:t>
            </a:r>
          </a:p>
          <a:p>
            <a:pPr lvl="1"/>
            <a:r>
              <a:rPr lang="en-US" dirty="0"/>
              <a:t>Swap-VVOLs- Contain information about swap files.</a:t>
            </a:r>
          </a:p>
          <a:p>
            <a:pPr lvl="1"/>
            <a:r>
              <a:rPr lang="en-US" dirty="0"/>
              <a:t>Other-VVOLs- A generic type of VVOL containing files relating to particular vSphere features.</a:t>
            </a:r>
          </a:p>
        </p:txBody>
      </p:sp>
    </p:spTree>
    <p:extLst>
      <p:ext uri="{BB962C8B-B14F-4D97-AF65-F5344CB8AC3E}">
        <p14:creationId xmlns:p14="http://schemas.microsoft.com/office/powerpoint/2010/main" val="142088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4DCC-C18E-4B05-8D8B-D6EFDB51D42C}"/>
              </a:ext>
            </a:extLst>
          </p:cNvPr>
          <p:cNvSpPr>
            <a:spLocks noGrp="1"/>
          </p:cNvSpPr>
          <p:nvPr>
            <p:ph type="title"/>
          </p:nvPr>
        </p:nvSpPr>
        <p:spPr/>
        <p:txBody>
          <a:bodyPr/>
          <a:lstStyle/>
          <a:p>
            <a:r>
              <a:rPr lang="en-US" dirty="0"/>
              <a:t>Virtualized Storage Area Networks</a:t>
            </a:r>
          </a:p>
        </p:txBody>
      </p:sp>
      <p:sp>
        <p:nvSpPr>
          <p:cNvPr id="3" name="Content Placeholder 2">
            <a:extLst>
              <a:ext uri="{FF2B5EF4-FFF2-40B4-BE49-F238E27FC236}">
                <a16:creationId xmlns:a16="http://schemas.microsoft.com/office/drawing/2014/main" id="{64DF3096-6A3D-40FB-A3FA-06FFA2EDE453}"/>
              </a:ext>
            </a:extLst>
          </p:cNvPr>
          <p:cNvSpPr>
            <a:spLocks noGrp="1"/>
          </p:cNvSpPr>
          <p:nvPr>
            <p:ph type="body" idx="1"/>
          </p:nvPr>
        </p:nvSpPr>
        <p:spPr>
          <a:xfrm>
            <a:off x="415600" y="1639833"/>
            <a:ext cx="7286778" cy="4452000"/>
          </a:xfrm>
        </p:spPr>
        <p:txBody>
          <a:bodyPr/>
          <a:lstStyle/>
          <a:p>
            <a:r>
              <a:rPr lang="en-US" dirty="0" err="1"/>
              <a:t>vSAN</a:t>
            </a:r>
            <a:r>
              <a:rPr lang="en-US" dirty="0"/>
              <a:t> is included in the </a:t>
            </a:r>
            <a:r>
              <a:rPr lang="en-US" dirty="0" err="1"/>
              <a:t>ESXi</a:t>
            </a:r>
            <a:r>
              <a:rPr lang="en-US" dirty="0"/>
              <a:t> hypervisor.</a:t>
            </a:r>
          </a:p>
          <a:p>
            <a:r>
              <a:rPr lang="en-US" dirty="0"/>
              <a:t>Virtualizes the physical storage resources of </a:t>
            </a:r>
            <a:r>
              <a:rPr lang="en-US" dirty="0" err="1"/>
              <a:t>ESXi</a:t>
            </a:r>
            <a:r>
              <a:rPr lang="en-US" dirty="0"/>
              <a:t> hosts and pools them into a </a:t>
            </a:r>
            <a:r>
              <a:rPr lang="en-US" dirty="0" err="1"/>
              <a:t>vSAN</a:t>
            </a:r>
            <a:r>
              <a:rPr lang="en-US" dirty="0"/>
              <a:t> datastore.</a:t>
            </a:r>
          </a:p>
          <a:p>
            <a:r>
              <a:rPr lang="en-US" dirty="0" err="1"/>
              <a:t>vSAN</a:t>
            </a:r>
            <a:r>
              <a:rPr lang="en-US" dirty="0"/>
              <a:t> datastores are accessible to all hosts in the </a:t>
            </a:r>
            <a:r>
              <a:rPr lang="en-US" dirty="0" err="1"/>
              <a:t>vSAN</a:t>
            </a:r>
            <a:r>
              <a:rPr lang="en-US" dirty="0"/>
              <a:t> cluster.</a:t>
            </a:r>
          </a:p>
          <a:p>
            <a:r>
              <a:rPr lang="en-US" dirty="0"/>
              <a:t>Virtual routing and switching reduces need for physical networking equipment, such as cabling.</a:t>
            </a:r>
          </a:p>
          <a:p>
            <a:r>
              <a:rPr lang="en-US" dirty="0"/>
              <a:t>Requires at least one flash-based storage device per disk group.</a:t>
            </a:r>
          </a:p>
          <a:p>
            <a:endParaRPr lang="en-US" dirty="0"/>
          </a:p>
        </p:txBody>
      </p:sp>
      <p:pic>
        <p:nvPicPr>
          <p:cNvPr id="9218" name="Picture 2" descr="3 hosts each have a 2-terabyte storage device which together make up one 6-terabyte vSAN datastore.">
            <a:extLst>
              <a:ext uri="{FF2B5EF4-FFF2-40B4-BE49-F238E27FC236}">
                <a16:creationId xmlns:a16="http://schemas.microsoft.com/office/drawing/2014/main" id="{FF5AF68B-DC1F-4491-9EB9-E4B06E2057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2378" y="1703442"/>
            <a:ext cx="4210050" cy="3514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59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0919-306B-41FD-977F-639CB9AA9019}"/>
              </a:ext>
            </a:extLst>
          </p:cNvPr>
          <p:cNvSpPr>
            <a:spLocks noGrp="1"/>
          </p:cNvSpPr>
          <p:nvPr>
            <p:ph type="title"/>
          </p:nvPr>
        </p:nvSpPr>
        <p:spPr/>
        <p:txBody>
          <a:bodyPr/>
          <a:lstStyle/>
          <a:p>
            <a:r>
              <a:rPr lang="en-US" dirty="0"/>
              <a:t>This content will cover</a:t>
            </a:r>
          </a:p>
        </p:txBody>
      </p:sp>
      <p:sp>
        <p:nvSpPr>
          <p:cNvPr id="3" name="Content Placeholder 2">
            <a:extLst>
              <a:ext uri="{FF2B5EF4-FFF2-40B4-BE49-F238E27FC236}">
                <a16:creationId xmlns:a16="http://schemas.microsoft.com/office/drawing/2014/main" id="{FE0066AF-163D-40E0-8BF6-F32B17203147}"/>
              </a:ext>
            </a:extLst>
          </p:cNvPr>
          <p:cNvSpPr>
            <a:spLocks noGrp="1"/>
          </p:cNvSpPr>
          <p:nvPr>
            <p:ph type="body" idx="1"/>
          </p:nvPr>
        </p:nvSpPr>
        <p:spPr>
          <a:xfrm>
            <a:off x="415600" y="3158187"/>
            <a:ext cx="11360800" cy="2920393"/>
          </a:xfrm>
        </p:spPr>
        <p:txBody>
          <a:bodyPr/>
          <a:lstStyle/>
          <a:p>
            <a:r>
              <a:rPr lang="en-US" dirty="0"/>
              <a:t>Learn key concepts related to storage in the data center</a:t>
            </a:r>
          </a:p>
          <a:p>
            <a:r>
              <a:rPr lang="en-US" dirty="0"/>
              <a:t>Understand software-defined storage concepts</a:t>
            </a:r>
          </a:p>
          <a:p>
            <a:r>
              <a:rPr lang="en-US" dirty="0"/>
              <a:t>Describe the architecture, technical characteristics, and benefits of </a:t>
            </a:r>
            <a:r>
              <a:rPr lang="en-US" dirty="0" err="1"/>
              <a:t>vSAN</a:t>
            </a:r>
            <a:endParaRPr lang="en-US" dirty="0"/>
          </a:p>
          <a:p>
            <a:r>
              <a:rPr lang="en-US" dirty="0"/>
              <a:t>Compare the functionalities and performance of </a:t>
            </a:r>
            <a:r>
              <a:rPr lang="en-US" dirty="0" err="1"/>
              <a:t>vSAN</a:t>
            </a:r>
            <a:r>
              <a:rPr lang="en-US" dirty="0"/>
              <a:t> with other traditional storage options</a:t>
            </a:r>
          </a:p>
          <a:p>
            <a:r>
              <a:rPr lang="en-US" dirty="0"/>
              <a:t>Be exposed to basic information about the Hyper-Converged Infrastructure</a:t>
            </a:r>
          </a:p>
        </p:txBody>
      </p:sp>
      <p:pic>
        <p:nvPicPr>
          <p:cNvPr id="1026" name="Picture 2" descr="An aeroplane writes the word “objectives” in the sky.">
            <a:extLst>
              <a:ext uri="{FF2B5EF4-FFF2-40B4-BE49-F238E27FC236}">
                <a16:creationId xmlns:a16="http://schemas.microsoft.com/office/drawing/2014/main" id="{DEF9AB32-0347-4147-ACD7-BBEF1020CA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3405" y="1421999"/>
            <a:ext cx="3375520" cy="1684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480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6F480-22B8-41FC-822C-F99EEA4AF645}"/>
              </a:ext>
            </a:extLst>
          </p:cNvPr>
          <p:cNvSpPr>
            <a:spLocks noGrp="1"/>
          </p:cNvSpPr>
          <p:nvPr>
            <p:ph type="title"/>
          </p:nvPr>
        </p:nvSpPr>
        <p:spPr/>
        <p:txBody>
          <a:bodyPr/>
          <a:lstStyle/>
          <a:p>
            <a:r>
              <a:rPr lang="en-US" dirty="0"/>
              <a:t>Software-Defined Storage</a:t>
            </a:r>
          </a:p>
        </p:txBody>
      </p:sp>
      <p:sp>
        <p:nvSpPr>
          <p:cNvPr id="3" name="Content Placeholder 2">
            <a:extLst>
              <a:ext uri="{FF2B5EF4-FFF2-40B4-BE49-F238E27FC236}">
                <a16:creationId xmlns:a16="http://schemas.microsoft.com/office/drawing/2014/main" id="{CF269C40-9D7A-4A01-AC42-F08EC86C4EBB}"/>
              </a:ext>
            </a:extLst>
          </p:cNvPr>
          <p:cNvSpPr>
            <a:spLocks noGrp="1"/>
          </p:cNvSpPr>
          <p:nvPr>
            <p:ph type="body" idx="1"/>
          </p:nvPr>
        </p:nvSpPr>
        <p:spPr>
          <a:xfrm>
            <a:off x="415600" y="1257879"/>
            <a:ext cx="11360800" cy="4452000"/>
          </a:xfrm>
        </p:spPr>
        <p:txBody>
          <a:bodyPr/>
          <a:lstStyle/>
          <a:p>
            <a:r>
              <a:rPr lang="en-US" dirty="0"/>
              <a:t>“Virtualized storage with a storage management interface.”</a:t>
            </a:r>
          </a:p>
          <a:p>
            <a:r>
              <a:rPr lang="en-US" dirty="0"/>
              <a:t>Storage Virtualization is only a piece of the SDS stack.</a:t>
            </a:r>
          </a:p>
          <a:p>
            <a:r>
              <a:rPr lang="en-US" dirty="0"/>
              <a:t>SNIA states that SDS must include:</a:t>
            </a:r>
          </a:p>
          <a:p>
            <a:pPr lvl="1">
              <a:lnSpc>
                <a:spcPct val="100000"/>
              </a:lnSpc>
            </a:pPr>
            <a:r>
              <a:rPr lang="en-US" dirty="0"/>
              <a:t>Automation</a:t>
            </a:r>
          </a:p>
          <a:p>
            <a:pPr lvl="1">
              <a:lnSpc>
                <a:spcPct val="100000"/>
              </a:lnSpc>
            </a:pPr>
            <a:r>
              <a:rPr lang="en-US" dirty="0"/>
              <a:t>Standard Interfaces</a:t>
            </a:r>
          </a:p>
          <a:p>
            <a:pPr lvl="1">
              <a:lnSpc>
                <a:spcPct val="100000"/>
              </a:lnSpc>
            </a:pPr>
            <a:r>
              <a:rPr lang="en-US" dirty="0"/>
              <a:t>Virtualized Data Path</a:t>
            </a:r>
          </a:p>
          <a:p>
            <a:pPr lvl="1">
              <a:lnSpc>
                <a:spcPct val="100000"/>
              </a:lnSpc>
            </a:pPr>
            <a:r>
              <a:rPr lang="en-US" dirty="0"/>
              <a:t>Scalability</a:t>
            </a:r>
          </a:p>
          <a:p>
            <a:pPr lvl="1">
              <a:lnSpc>
                <a:spcPct val="100000"/>
              </a:lnSpc>
            </a:pPr>
            <a:r>
              <a:rPr lang="en-US" dirty="0"/>
              <a:t>Transparency</a:t>
            </a:r>
            <a:br>
              <a:rPr lang="en-US" dirty="0"/>
            </a:br>
            <a:endParaRPr lang="en-US" dirty="0"/>
          </a:p>
          <a:p>
            <a:pPr>
              <a:lnSpc>
                <a:spcPct val="100000"/>
              </a:lnSpc>
            </a:pPr>
            <a:r>
              <a:rPr lang="en-US" dirty="0"/>
              <a:t>SDS allows a greatly increased amount of flexibility in storage options.</a:t>
            </a:r>
          </a:p>
          <a:p>
            <a:pPr lvl="1"/>
            <a:endParaRPr lang="en-US" dirty="0"/>
          </a:p>
        </p:txBody>
      </p:sp>
      <p:pic>
        <p:nvPicPr>
          <p:cNvPr id="10244" name="Picture 4" descr="Circles representing 3 data types, 2 locations and 6 protocols surround a datastore.">
            <a:extLst>
              <a:ext uri="{FF2B5EF4-FFF2-40B4-BE49-F238E27FC236}">
                <a16:creationId xmlns:a16="http://schemas.microsoft.com/office/drawing/2014/main" id="{A8AD0F22-8922-40C0-A9BA-EE19786B10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06931"/>
            <a:ext cx="3838279" cy="3193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417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1F4DF-0A64-46B2-98AF-5D8CB55A2B38}"/>
              </a:ext>
            </a:extLst>
          </p:cNvPr>
          <p:cNvSpPr>
            <a:spLocks noGrp="1"/>
          </p:cNvSpPr>
          <p:nvPr>
            <p:ph type="title"/>
          </p:nvPr>
        </p:nvSpPr>
        <p:spPr/>
        <p:txBody>
          <a:bodyPr/>
          <a:lstStyle/>
          <a:p>
            <a:r>
              <a:rPr lang="en-US" dirty="0"/>
              <a:t>Advantages of Software-Defined Storage</a:t>
            </a:r>
          </a:p>
        </p:txBody>
      </p:sp>
      <p:sp>
        <p:nvSpPr>
          <p:cNvPr id="3" name="Content Placeholder 2">
            <a:extLst>
              <a:ext uri="{FF2B5EF4-FFF2-40B4-BE49-F238E27FC236}">
                <a16:creationId xmlns:a16="http://schemas.microsoft.com/office/drawing/2014/main" id="{0C2624BF-FDEF-4BFA-9C03-AF4D9E15EC4E}"/>
              </a:ext>
            </a:extLst>
          </p:cNvPr>
          <p:cNvSpPr>
            <a:spLocks noGrp="1"/>
          </p:cNvSpPr>
          <p:nvPr>
            <p:ph type="body" idx="1"/>
          </p:nvPr>
        </p:nvSpPr>
        <p:spPr/>
        <p:txBody>
          <a:bodyPr/>
          <a:lstStyle/>
          <a:p>
            <a:r>
              <a:rPr lang="en-US" dirty="0"/>
              <a:t>Separation of hardware and software eliminates the necessity to use proprietary products. This allows most hardware to be used and allows the software to be upgraded independently.</a:t>
            </a:r>
          </a:p>
          <a:p>
            <a:r>
              <a:rPr lang="en-US" dirty="0"/>
              <a:t>Storage can be allocated specifically to certain amounts per application, increasing resource efficiency.</a:t>
            </a:r>
          </a:p>
          <a:p>
            <a:r>
              <a:rPr lang="en-US" dirty="0"/>
              <a:t>SDS is capable of prioritizing where information is stored and moving it to optimal media depending on usage.</a:t>
            </a:r>
          </a:p>
          <a:p>
            <a:r>
              <a:rPr lang="en-US" dirty="0"/>
              <a:t>SDS greatly reduces the complexity of storage solutions, as well as the required overhead for storage administrators.</a:t>
            </a:r>
          </a:p>
        </p:txBody>
      </p:sp>
    </p:spTree>
    <p:extLst>
      <p:ext uri="{BB962C8B-B14F-4D97-AF65-F5344CB8AC3E}">
        <p14:creationId xmlns:p14="http://schemas.microsoft.com/office/powerpoint/2010/main" val="4128522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7C8C-AFFE-4171-BAF7-A142CA08CC15}"/>
              </a:ext>
            </a:extLst>
          </p:cNvPr>
          <p:cNvSpPr>
            <a:spLocks noGrp="1"/>
          </p:cNvSpPr>
          <p:nvPr>
            <p:ph type="title"/>
          </p:nvPr>
        </p:nvSpPr>
        <p:spPr/>
        <p:txBody>
          <a:bodyPr/>
          <a:lstStyle/>
          <a:p>
            <a:r>
              <a:rPr lang="en-US" dirty="0"/>
              <a:t>Types of Software-Defined Storage</a:t>
            </a:r>
          </a:p>
        </p:txBody>
      </p:sp>
      <p:sp>
        <p:nvSpPr>
          <p:cNvPr id="3" name="Content Placeholder 2">
            <a:extLst>
              <a:ext uri="{FF2B5EF4-FFF2-40B4-BE49-F238E27FC236}">
                <a16:creationId xmlns:a16="http://schemas.microsoft.com/office/drawing/2014/main" id="{B386768D-CEB2-4F17-9D0D-7612999416F0}"/>
              </a:ext>
            </a:extLst>
          </p:cNvPr>
          <p:cNvSpPr>
            <a:spLocks noGrp="1"/>
          </p:cNvSpPr>
          <p:nvPr>
            <p:ph type="body" idx="1"/>
          </p:nvPr>
        </p:nvSpPr>
        <p:spPr>
          <a:xfrm>
            <a:off x="415600" y="1639833"/>
            <a:ext cx="8476609" cy="4452000"/>
          </a:xfrm>
        </p:spPr>
        <p:txBody>
          <a:bodyPr/>
          <a:lstStyle/>
          <a:p>
            <a:pPr marL="0" indent="0">
              <a:buNone/>
            </a:pPr>
            <a:r>
              <a:rPr lang="en-US" dirty="0"/>
              <a:t>Several types of SDS exist, these may include, but are not limited to:</a:t>
            </a:r>
          </a:p>
          <a:p>
            <a:r>
              <a:rPr lang="en-US" dirty="0"/>
              <a:t>Hypervisor-based - A storage hypervisor that helps manage multiple pools of storage. Ex: VMware’s </a:t>
            </a:r>
            <a:r>
              <a:rPr lang="en-US" dirty="0" err="1"/>
              <a:t>vSAN</a:t>
            </a:r>
            <a:r>
              <a:rPr lang="en-US" dirty="0"/>
              <a:t> technology.</a:t>
            </a:r>
          </a:p>
          <a:p>
            <a:r>
              <a:rPr lang="en-US" dirty="0"/>
              <a:t>Hyper-Converged Infrastructure Package - This option packages compute, storage, networking, and virtualization </a:t>
            </a:r>
            <a:br>
              <a:rPr lang="en-US" dirty="0"/>
            </a:br>
            <a:r>
              <a:rPr lang="en-US" dirty="0"/>
              <a:t>in the same hardware.</a:t>
            </a:r>
          </a:p>
          <a:p>
            <a:r>
              <a:rPr lang="en-US" dirty="0"/>
              <a:t>Container-based - Software-Defined Storage that is specifically </a:t>
            </a:r>
            <a:br>
              <a:rPr lang="en-US" dirty="0"/>
            </a:br>
            <a:r>
              <a:rPr lang="en-US" dirty="0"/>
              <a:t>built for container environments such as Docker.</a:t>
            </a:r>
          </a:p>
        </p:txBody>
      </p:sp>
      <p:pic>
        <p:nvPicPr>
          <p:cNvPr id="11266" name="Picture 2" descr="4 people stand in front of 6 direction signs; each sign says SDS but points in a different direction">
            <a:extLst>
              <a:ext uri="{FF2B5EF4-FFF2-40B4-BE49-F238E27FC236}">
                <a16:creationId xmlns:a16="http://schemas.microsoft.com/office/drawing/2014/main" id="{258442BA-56FF-4604-A74E-66A260A9DB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7680" y="2066925"/>
            <a:ext cx="3151242" cy="3151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0037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E88C8-728F-4CD9-A745-E6C479EC6336}"/>
              </a:ext>
            </a:extLst>
          </p:cNvPr>
          <p:cNvSpPr>
            <a:spLocks noGrp="1"/>
          </p:cNvSpPr>
          <p:nvPr>
            <p:ph type="title"/>
          </p:nvPr>
        </p:nvSpPr>
        <p:spPr/>
        <p:txBody>
          <a:bodyPr/>
          <a:lstStyle/>
          <a:p>
            <a:r>
              <a:rPr lang="en-US" dirty="0"/>
              <a:t>Software-Defined Storage Model</a:t>
            </a:r>
          </a:p>
        </p:txBody>
      </p:sp>
      <p:sp>
        <p:nvSpPr>
          <p:cNvPr id="3" name="Content Placeholder 2">
            <a:extLst>
              <a:ext uri="{FF2B5EF4-FFF2-40B4-BE49-F238E27FC236}">
                <a16:creationId xmlns:a16="http://schemas.microsoft.com/office/drawing/2014/main" id="{02FEBACD-A2DA-4D05-9E9C-095852B3E606}"/>
              </a:ext>
            </a:extLst>
          </p:cNvPr>
          <p:cNvSpPr>
            <a:spLocks noGrp="1"/>
          </p:cNvSpPr>
          <p:nvPr>
            <p:ph type="body" idx="1"/>
          </p:nvPr>
        </p:nvSpPr>
        <p:spPr>
          <a:xfrm>
            <a:off x="415600" y="1357067"/>
            <a:ext cx="11360800" cy="4452000"/>
          </a:xfrm>
        </p:spPr>
        <p:txBody>
          <a:bodyPr/>
          <a:lstStyle/>
          <a:p>
            <a:r>
              <a:rPr lang="en-US" dirty="0"/>
              <a:t>VMware’s SDS model prioritizes the application, allowing the storage to fit the needs of the application, rather than the application conforming to the limitations of storage.</a:t>
            </a:r>
          </a:p>
          <a:p>
            <a:r>
              <a:rPr lang="en-US" dirty="0"/>
              <a:t>This means that in addition to simplifying the storage process, reducing costs, and increasing flexibility, the SDS model also removes waste; applications get exactly what features from storage that they require in the lines of performance, capacity, protection, and so on.</a:t>
            </a:r>
          </a:p>
        </p:txBody>
      </p:sp>
      <p:pic>
        <p:nvPicPr>
          <p:cNvPr id="12290" name="Picture 2" descr="Arrows point upward from an array to the words Bottom-Up &amp; down from the words Top-Down to a VM.">
            <a:extLst>
              <a:ext uri="{FF2B5EF4-FFF2-40B4-BE49-F238E27FC236}">
                <a16:creationId xmlns:a16="http://schemas.microsoft.com/office/drawing/2014/main" id="{431D7D04-B128-42FA-ACEA-9870187347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4845" y="3436999"/>
            <a:ext cx="5748668" cy="2874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738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E9802-7136-46A4-8FAF-ECE2B2B1AF4D}"/>
              </a:ext>
            </a:extLst>
          </p:cNvPr>
          <p:cNvSpPr>
            <a:spLocks noGrp="1"/>
          </p:cNvSpPr>
          <p:nvPr>
            <p:ph type="title"/>
          </p:nvPr>
        </p:nvSpPr>
        <p:spPr/>
        <p:txBody>
          <a:bodyPr/>
          <a:lstStyle/>
          <a:p>
            <a:r>
              <a:rPr lang="en-US" dirty="0"/>
              <a:t>Virtual Data Plane</a:t>
            </a:r>
          </a:p>
        </p:txBody>
      </p:sp>
      <p:sp>
        <p:nvSpPr>
          <p:cNvPr id="3" name="Content Placeholder 2">
            <a:extLst>
              <a:ext uri="{FF2B5EF4-FFF2-40B4-BE49-F238E27FC236}">
                <a16:creationId xmlns:a16="http://schemas.microsoft.com/office/drawing/2014/main" id="{A3A3807C-A487-472C-838A-A57BCD0C419F}"/>
              </a:ext>
            </a:extLst>
          </p:cNvPr>
          <p:cNvSpPr>
            <a:spLocks noGrp="1"/>
          </p:cNvSpPr>
          <p:nvPr>
            <p:ph type="body" idx="1"/>
          </p:nvPr>
        </p:nvSpPr>
        <p:spPr>
          <a:xfrm>
            <a:off x="3839127" y="1648067"/>
            <a:ext cx="7764573" cy="4452000"/>
          </a:xfrm>
        </p:spPr>
        <p:txBody>
          <a:bodyPr/>
          <a:lstStyle/>
          <a:p>
            <a:r>
              <a:rPr lang="en-US" dirty="0"/>
              <a:t>In virtualization, “plane” refers to a specific level or layer in an organization’s IT structure.</a:t>
            </a:r>
          </a:p>
          <a:p>
            <a:r>
              <a:rPr lang="en-US" dirty="0"/>
              <a:t>The Virtual Data Plane stores data for later retrieval and applies data services before passing it to the Policy-Driven Control Plane.</a:t>
            </a:r>
          </a:p>
          <a:p>
            <a:r>
              <a:rPr lang="en-US" dirty="0"/>
              <a:t>The Virtual Data Plane also applies the policy selected to the objects in the Virtual Datastore.</a:t>
            </a:r>
          </a:p>
          <a:p>
            <a:r>
              <a:rPr lang="en-US" dirty="0"/>
              <a:t>The Virtual Data Plane is delivered through </a:t>
            </a:r>
            <a:r>
              <a:rPr lang="en-US" dirty="0" err="1"/>
              <a:t>vSAN</a:t>
            </a:r>
            <a:r>
              <a:rPr lang="en-US" dirty="0"/>
              <a:t> x86 for hyper-converged storage, or through vSphere virtual volumes for external storage SAN and NAS.</a:t>
            </a:r>
          </a:p>
        </p:txBody>
      </p:sp>
      <p:pic>
        <p:nvPicPr>
          <p:cNvPr id="13314" name="Picture 2" descr="https://lh6.googleusercontent.com/HQAErXnBkYU2tes_mPOIM15x-adp3gw0tCQK3R71wbv6uurw4IKehbJpY2i6rM7MYb69Wg8bPqNi27V81SFyy8yzHC92lZwLITHKvIsGNffrHs46Rh8fd1XvaJ6M6LTWLJoQpnIm">
            <a:extLst>
              <a:ext uri="{FF2B5EF4-FFF2-40B4-BE49-F238E27FC236}">
                <a16:creationId xmlns:a16="http://schemas.microsoft.com/office/drawing/2014/main" id="{2F5EC73E-EDCE-4FA5-ACAF-925D32977F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897" y="1999482"/>
            <a:ext cx="3641419" cy="3029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173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6CD0D-754C-4F66-A2F7-7956F53E6750}"/>
              </a:ext>
            </a:extLst>
          </p:cNvPr>
          <p:cNvSpPr>
            <a:spLocks noGrp="1"/>
          </p:cNvSpPr>
          <p:nvPr>
            <p:ph type="title"/>
          </p:nvPr>
        </p:nvSpPr>
        <p:spPr/>
        <p:txBody>
          <a:bodyPr/>
          <a:lstStyle/>
          <a:p>
            <a:r>
              <a:rPr lang="en-US" dirty="0"/>
              <a:t>Policy-driven Control Plane</a:t>
            </a:r>
          </a:p>
        </p:txBody>
      </p:sp>
      <p:sp>
        <p:nvSpPr>
          <p:cNvPr id="3" name="Content Placeholder 2">
            <a:extLst>
              <a:ext uri="{FF2B5EF4-FFF2-40B4-BE49-F238E27FC236}">
                <a16:creationId xmlns:a16="http://schemas.microsoft.com/office/drawing/2014/main" id="{ECBDBE00-A13F-4E60-9266-CFCC12CF8734}"/>
              </a:ext>
            </a:extLst>
          </p:cNvPr>
          <p:cNvSpPr>
            <a:spLocks noGrp="1"/>
          </p:cNvSpPr>
          <p:nvPr>
            <p:ph type="body" idx="1"/>
          </p:nvPr>
        </p:nvSpPr>
        <p:spPr>
          <a:xfrm>
            <a:off x="3311610" y="1639833"/>
            <a:ext cx="8464789" cy="4452000"/>
          </a:xfrm>
        </p:spPr>
        <p:txBody>
          <a:bodyPr/>
          <a:lstStyle/>
          <a:p>
            <a:r>
              <a:rPr lang="en-US" dirty="0"/>
              <a:t>Serves as the bridge between applications and infrastructure, creating standardized management and automation.</a:t>
            </a:r>
          </a:p>
          <a:p>
            <a:r>
              <a:rPr lang="en-US" dirty="0"/>
              <a:t>Ensures that legal compliance is met through the life-cycle of the application</a:t>
            </a:r>
          </a:p>
          <a:p>
            <a:r>
              <a:rPr lang="en-US" dirty="0"/>
              <a:t>Grants “perspectives” which are visible to different roles in a typical IT environment (application administrator, storage administrator, data protection administrator, business operations, etc.). This is more efficient than each role relying on its on set of proprietary management tools.</a:t>
            </a:r>
          </a:p>
          <a:p>
            <a:r>
              <a:rPr lang="en-US" dirty="0"/>
              <a:t>The control plane is programmed through public APIs.</a:t>
            </a:r>
          </a:p>
          <a:p>
            <a:endParaRPr lang="en-US" dirty="0"/>
          </a:p>
        </p:txBody>
      </p:sp>
      <p:pic>
        <p:nvPicPr>
          <p:cNvPr id="14338" name="Picture 2" descr="4 VMs are above a policy-driven control plane above virtual data services above a virtual data plane">
            <a:extLst>
              <a:ext uri="{FF2B5EF4-FFF2-40B4-BE49-F238E27FC236}">
                <a16:creationId xmlns:a16="http://schemas.microsoft.com/office/drawing/2014/main" id="{ACF5D4D1-86EB-4384-A3D8-D883BF5533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8" y="1639833"/>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512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B9DA1-939A-4BAB-AECB-79F529263C30}"/>
              </a:ext>
            </a:extLst>
          </p:cNvPr>
          <p:cNvSpPr>
            <a:spLocks noGrp="1"/>
          </p:cNvSpPr>
          <p:nvPr>
            <p:ph type="title"/>
          </p:nvPr>
        </p:nvSpPr>
        <p:spPr/>
        <p:txBody>
          <a:bodyPr/>
          <a:lstStyle/>
          <a:p>
            <a:r>
              <a:rPr lang="en-US" dirty="0"/>
              <a:t>Storage Policy-based Management</a:t>
            </a:r>
          </a:p>
        </p:txBody>
      </p:sp>
      <p:sp>
        <p:nvSpPr>
          <p:cNvPr id="3" name="Content Placeholder 2">
            <a:extLst>
              <a:ext uri="{FF2B5EF4-FFF2-40B4-BE49-F238E27FC236}">
                <a16:creationId xmlns:a16="http://schemas.microsoft.com/office/drawing/2014/main" id="{394B2004-30D6-44F8-A193-E869C6E53C6D}"/>
              </a:ext>
            </a:extLst>
          </p:cNvPr>
          <p:cNvSpPr>
            <a:spLocks noGrp="1"/>
          </p:cNvSpPr>
          <p:nvPr>
            <p:ph type="body" idx="1"/>
          </p:nvPr>
        </p:nvSpPr>
        <p:spPr>
          <a:xfrm>
            <a:off x="415600" y="2767916"/>
            <a:ext cx="11360800" cy="3554579"/>
          </a:xfrm>
        </p:spPr>
        <p:txBody>
          <a:bodyPr>
            <a:normAutofit fontScale="92500"/>
          </a:bodyPr>
          <a:lstStyle/>
          <a:p>
            <a:r>
              <a:rPr lang="en-US" dirty="0"/>
              <a:t>VMware vSphere SPBM automates the provisioning and monitoring of services based on the policies set to them.</a:t>
            </a:r>
          </a:p>
          <a:p>
            <a:r>
              <a:rPr lang="en-US" dirty="0"/>
              <a:t>Can allocate storage based on need, re-optimizing as need changes.</a:t>
            </a:r>
          </a:p>
          <a:p>
            <a:r>
              <a:rPr lang="en-US" dirty="0"/>
              <a:t>The default storage policy is compatible with any </a:t>
            </a:r>
            <a:r>
              <a:rPr lang="en-US" dirty="0" err="1"/>
              <a:t>vSAN</a:t>
            </a:r>
            <a:r>
              <a:rPr lang="en-US" dirty="0"/>
              <a:t> datastore in the vCenter server.</a:t>
            </a:r>
          </a:p>
          <a:p>
            <a:r>
              <a:rPr lang="en-US" dirty="0"/>
              <a:t>Policies can be applied to VMs or individual disks.</a:t>
            </a:r>
          </a:p>
          <a:p>
            <a:r>
              <a:rPr lang="en-US" dirty="0"/>
              <a:t>It is highly recommended that you do NOT edit the settings of the default storage policy.</a:t>
            </a:r>
          </a:p>
          <a:p>
            <a:r>
              <a:rPr lang="en-US" dirty="0"/>
              <a:t>Instead, clone the default storage policy and use it as a template.</a:t>
            </a:r>
          </a:p>
        </p:txBody>
      </p:sp>
      <p:pic>
        <p:nvPicPr>
          <p:cNvPr id="15362" name="Picture 2" descr="A scroll &amp; a metal cog represent a policy next to a VM; another policy is next to a disk.">
            <a:extLst>
              <a:ext uri="{FF2B5EF4-FFF2-40B4-BE49-F238E27FC236}">
                <a16:creationId xmlns:a16="http://schemas.microsoft.com/office/drawing/2014/main" id="{4ACF94BD-7080-46B8-BA1C-5F9A100E4E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125" y="1187992"/>
            <a:ext cx="1518336" cy="1518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982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2B386-8A66-42CF-8739-DDB7440887C6}"/>
              </a:ext>
            </a:extLst>
          </p:cNvPr>
          <p:cNvSpPr>
            <a:spLocks noGrp="1"/>
          </p:cNvSpPr>
          <p:nvPr>
            <p:ph type="title"/>
          </p:nvPr>
        </p:nvSpPr>
        <p:spPr>
          <a:xfrm>
            <a:off x="415600" y="150522"/>
            <a:ext cx="11360800" cy="810400"/>
          </a:xfrm>
        </p:spPr>
        <p:txBody>
          <a:bodyPr/>
          <a:lstStyle/>
          <a:p>
            <a:r>
              <a:rPr lang="en-US" dirty="0"/>
              <a:t>Virtual Data Services</a:t>
            </a:r>
          </a:p>
        </p:txBody>
      </p:sp>
      <p:sp>
        <p:nvSpPr>
          <p:cNvPr id="3" name="Content Placeholder 2">
            <a:extLst>
              <a:ext uri="{FF2B5EF4-FFF2-40B4-BE49-F238E27FC236}">
                <a16:creationId xmlns:a16="http://schemas.microsoft.com/office/drawing/2014/main" id="{7C64F5C9-1E82-4A3C-912A-58A73EC02A33}"/>
              </a:ext>
            </a:extLst>
          </p:cNvPr>
          <p:cNvSpPr>
            <a:spLocks noGrp="1"/>
          </p:cNvSpPr>
          <p:nvPr>
            <p:ph type="body" idx="1"/>
          </p:nvPr>
        </p:nvSpPr>
        <p:spPr>
          <a:xfrm>
            <a:off x="415600" y="851795"/>
            <a:ext cx="11360800" cy="4452000"/>
          </a:xfrm>
        </p:spPr>
        <p:txBody>
          <a:bodyPr/>
          <a:lstStyle/>
          <a:p>
            <a:pPr>
              <a:lnSpc>
                <a:spcPct val="100000"/>
              </a:lnSpc>
            </a:pPr>
            <a:r>
              <a:rPr lang="en-US" dirty="0"/>
              <a:t>Data services applied by the Virtual Data Plane may include:</a:t>
            </a:r>
          </a:p>
          <a:p>
            <a:pPr lvl="1">
              <a:lnSpc>
                <a:spcPct val="100000"/>
              </a:lnSpc>
            </a:pPr>
            <a:r>
              <a:rPr lang="en-US" dirty="0">
                <a:latin typeface="Hind Medium" panose="02000000000000000000" pitchFamily="2" charset="77"/>
                <a:cs typeface="Hind Medium" panose="02000000000000000000" pitchFamily="2" charset="77"/>
              </a:rPr>
              <a:t>Compression- Reducing the size of files to conserve space.</a:t>
            </a:r>
          </a:p>
          <a:p>
            <a:pPr lvl="1">
              <a:lnSpc>
                <a:spcPct val="100000"/>
              </a:lnSpc>
            </a:pPr>
            <a:r>
              <a:rPr lang="en-US" dirty="0">
                <a:latin typeface="Hind Medium" panose="02000000000000000000" pitchFamily="2" charset="77"/>
                <a:cs typeface="Hind Medium" panose="02000000000000000000" pitchFamily="2" charset="77"/>
              </a:rPr>
              <a:t>Replication- The continuous copying of data as a backup safety feature.</a:t>
            </a:r>
          </a:p>
          <a:p>
            <a:pPr lvl="1">
              <a:lnSpc>
                <a:spcPct val="100000"/>
              </a:lnSpc>
            </a:pPr>
            <a:r>
              <a:rPr lang="en-US" dirty="0">
                <a:latin typeface="Hind Medium" panose="02000000000000000000" pitchFamily="2" charset="77"/>
                <a:cs typeface="Hind Medium" panose="02000000000000000000" pitchFamily="2" charset="77"/>
              </a:rPr>
              <a:t>Caching- Temporarily storing frequently used information for quick access.</a:t>
            </a:r>
          </a:p>
          <a:p>
            <a:pPr lvl="1">
              <a:lnSpc>
                <a:spcPct val="100000"/>
              </a:lnSpc>
            </a:pPr>
            <a:r>
              <a:rPr lang="en-US" dirty="0">
                <a:latin typeface="Hind Medium" panose="02000000000000000000" pitchFamily="2" charset="77"/>
                <a:cs typeface="Hind Medium" panose="02000000000000000000" pitchFamily="2" charset="77"/>
              </a:rPr>
              <a:t>Snapshots- Images of a system taken to conserve a specific point in time.</a:t>
            </a:r>
          </a:p>
          <a:p>
            <a:pPr lvl="1">
              <a:lnSpc>
                <a:spcPct val="100000"/>
              </a:lnSpc>
            </a:pPr>
            <a:r>
              <a:rPr lang="en-US" dirty="0">
                <a:latin typeface="Hind Medium" panose="02000000000000000000" pitchFamily="2" charset="77"/>
                <a:cs typeface="Hind Medium" panose="02000000000000000000" pitchFamily="2" charset="77"/>
              </a:rPr>
              <a:t>Deduplication- Removing redundant information to conserve space.</a:t>
            </a:r>
          </a:p>
          <a:p>
            <a:pPr lvl="1">
              <a:lnSpc>
                <a:spcPct val="100000"/>
              </a:lnSpc>
            </a:pPr>
            <a:r>
              <a:rPr lang="en-US" dirty="0">
                <a:latin typeface="Hind Medium" panose="02000000000000000000" pitchFamily="2" charset="77"/>
                <a:cs typeface="Hind Medium" panose="02000000000000000000" pitchFamily="2" charset="77"/>
              </a:rPr>
              <a:t>Encryption- Encoding data so that it remains secure to only those authorized.</a:t>
            </a:r>
            <a:br>
              <a:rPr lang="en-US" dirty="0">
                <a:latin typeface="Hind Medium" panose="02000000000000000000" pitchFamily="2" charset="77"/>
                <a:cs typeface="Hind Medium" panose="02000000000000000000" pitchFamily="2" charset="77"/>
              </a:rPr>
            </a:br>
            <a:endParaRPr lang="en-US" dirty="0">
              <a:latin typeface="Hind Medium" panose="02000000000000000000" pitchFamily="2" charset="77"/>
              <a:cs typeface="Hind Medium" panose="02000000000000000000" pitchFamily="2" charset="77"/>
            </a:endParaRPr>
          </a:p>
          <a:p>
            <a:r>
              <a:rPr lang="en-US" dirty="0"/>
              <a:t>Data services are applied on a per-VM basis, allowing you to customize and change services as need arises.</a:t>
            </a:r>
          </a:p>
          <a:p>
            <a:r>
              <a:rPr lang="en-US" dirty="0"/>
              <a:t>The Control plane manages resource allocation for storage services.</a:t>
            </a:r>
          </a:p>
          <a:p>
            <a:endParaRPr lang="en-US" dirty="0"/>
          </a:p>
        </p:txBody>
      </p:sp>
    </p:spTree>
    <p:extLst>
      <p:ext uri="{BB962C8B-B14F-4D97-AF65-F5344CB8AC3E}">
        <p14:creationId xmlns:p14="http://schemas.microsoft.com/office/powerpoint/2010/main" val="160503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302B5-E350-4569-AE8A-439C1C396EFD}"/>
              </a:ext>
            </a:extLst>
          </p:cNvPr>
          <p:cNvSpPr>
            <a:spLocks noGrp="1"/>
          </p:cNvSpPr>
          <p:nvPr>
            <p:ph type="title"/>
          </p:nvPr>
        </p:nvSpPr>
        <p:spPr/>
        <p:txBody>
          <a:bodyPr/>
          <a:lstStyle/>
          <a:p>
            <a:r>
              <a:rPr lang="en-US" dirty="0"/>
              <a:t>Hyper-Converged Infrastructure</a:t>
            </a:r>
          </a:p>
        </p:txBody>
      </p:sp>
      <p:sp>
        <p:nvSpPr>
          <p:cNvPr id="3" name="Content Placeholder 2">
            <a:extLst>
              <a:ext uri="{FF2B5EF4-FFF2-40B4-BE49-F238E27FC236}">
                <a16:creationId xmlns:a16="http://schemas.microsoft.com/office/drawing/2014/main" id="{F623E0DC-D099-46EB-A3B9-570DAD924A06}"/>
              </a:ext>
            </a:extLst>
          </p:cNvPr>
          <p:cNvSpPr>
            <a:spLocks noGrp="1"/>
          </p:cNvSpPr>
          <p:nvPr>
            <p:ph type="body" idx="1"/>
          </p:nvPr>
        </p:nvSpPr>
        <p:spPr>
          <a:xfrm>
            <a:off x="415600" y="1357067"/>
            <a:ext cx="11360800" cy="4452000"/>
          </a:xfrm>
        </p:spPr>
        <p:txBody>
          <a:bodyPr/>
          <a:lstStyle/>
          <a:p>
            <a:r>
              <a:rPr lang="en-US" dirty="0"/>
              <a:t>Compute, Storage, Networking, and Management are integrated to run as software </a:t>
            </a:r>
            <a:br>
              <a:rPr lang="en-US" dirty="0"/>
            </a:br>
            <a:r>
              <a:rPr lang="en-US" dirty="0"/>
              <a:t>on the hypervisor.</a:t>
            </a:r>
          </a:p>
          <a:p>
            <a:r>
              <a:rPr lang="en-US" dirty="0"/>
              <a:t>Run on non-proprietary servers with common management tools.</a:t>
            </a:r>
          </a:p>
          <a:p>
            <a:r>
              <a:rPr lang="en-US" dirty="0"/>
              <a:t>The common way to achieve this is to run third-party storage software in the VM that sits on top of the hypervisor. This comes at a cost of resources and performance.</a:t>
            </a:r>
          </a:p>
          <a:p>
            <a:r>
              <a:rPr lang="en-US" dirty="0"/>
              <a:t>VMware implements storage software into the hypervisor itself, causing convergence inside the hypervisor rather than on top of it. This increases performance and resource efficiency.</a:t>
            </a:r>
          </a:p>
        </p:txBody>
      </p:sp>
      <p:pic>
        <p:nvPicPr>
          <p:cNvPr id="16386" name="Picture 2" descr="Three boxes represent separate compute, networking and storage units.">
            <a:extLst>
              <a:ext uri="{FF2B5EF4-FFF2-40B4-BE49-F238E27FC236}">
                <a16:creationId xmlns:a16="http://schemas.microsoft.com/office/drawing/2014/main" id="{38857983-99E6-4DAE-92DA-C78A4359BE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6191" y="4401210"/>
            <a:ext cx="3438525" cy="206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5114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D1BA1-F1AA-4D35-B5E3-A7FBDA1F4089}"/>
              </a:ext>
            </a:extLst>
          </p:cNvPr>
          <p:cNvSpPr>
            <a:spLocks noGrp="1"/>
          </p:cNvSpPr>
          <p:nvPr>
            <p:ph type="title"/>
          </p:nvPr>
        </p:nvSpPr>
        <p:spPr>
          <a:xfrm>
            <a:off x="415600" y="122600"/>
            <a:ext cx="11360800" cy="810400"/>
          </a:xfrm>
        </p:spPr>
        <p:txBody>
          <a:bodyPr/>
          <a:lstStyle/>
          <a:p>
            <a:r>
              <a:rPr lang="en-US" dirty="0"/>
              <a:t>Benefits of an HCI Model</a:t>
            </a:r>
          </a:p>
        </p:txBody>
      </p:sp>
      <p:sp>
        <p:nvSpPr>
          <p:cNvPr id="3" name="Content Placeholder 2">
            <a:extLst>
              <a:ext uri="{FF2B5EF4-FFF2-40B4-BE49-F238E27FC236}">
                <a16:creationId xmlns:a16="http://schemas.microsoft.com/office/drawing/2014/main" id="{4A17612F-1A26-43EC-B5C0-B98CDE7B2381}"/>
              </a:ext>
            </a:extLst>
          </p:cNvPr>
          <p:cNvSpPr>
            <a:spLocks noGrp="1"/>
          </p:cNvSpPr>
          <p:nvPr>
            <p:ph type="body" idx="1"/>
          </p:nvPr>
        </p:nvSpPr>
        <p:spPr>
          <a:xfrm>
            <a:off x="415600" y="731927"/>
            <a:ext cx="11360800" cy="4452000"/>
          </a:xfrm>
        </p:spPr>
        <p:txBody>
          <a:bodyPr/>
          <a:lstStyle/>
          <a:p>
            <a:r>
              <a:rPr lang="en-US" dirty="0"/>
              <a:t>Virtualization with a hypervisor, combined with hyper-converged storage, a single set of management tools, and a wide compatibility with various hardware. </a:t>
            </a:r>
            <a:br>
              <a:rPr lang="en-US" dirty="0"/>
            </a:br>
            <a:r>
              <a:rPr lang="en-US" dirty="0"/>
              <a:t>Hyper-Convergence offers several benefits:</a:t>
            </a:r>
          </a:p>
          <a:p>
            <a:pPr lvl="1">
              <a:lnSpc>
                <a:spcPct val="100000"/>
              </a:lnSpc>
            </a:pPr>
            <a:r>
              <a:rPr lang="en-US" dirty="0">
                <a:latin typeface="Hind Medium" panose="02000000000000000000" pitchFamily="2" charset="77"/>
                <a:cs typeface="Hind Medium" panose="02000000000000000000" pitchFamily="2" charset="77"/>
              </a:rPr>
              <a:t>Fewer resources will be consumed, particularly when using storage software converged inside the hypervisor.</a:t>
            </a:r>
          </a:p>
          <a:p>
            <a:pPr lvl="1">
              <a:lnSpc>
                <a:spcPct val="100000"/>
              </a:lnSpc>
            </a:pPr>
            <a:r>
              <a:rPr lang="en-US" dirty="0">
                <a:latin typeface="Hind Medium" panose="02000000000000000000" pitchFamily="2" charset="77"/>
                <a:cs typeface="Hind Medium" panose="02000000000000000000" pitchFamily="2" charset="77"/>
              </a:rPr>
              <a:t>Increased performance and reduced latency.</a:t>
            </a:r>
          </a:p>
          <a:p>
            <a:pPr lvl="1">
              <a:lnSpc>
                <a:spcPct val="100000"/>
              </a:lnSpc>
            </a:pPr>
            <a:r>
              <a:rPr lang="en-US" dirty="0">
                <a:latin typeface="Hind Medium" panose="02000000000000000000" pitchFamily="2" charset="77"/>
                <a:cs typeface="Hind Medium" panose="02000000000000000000" pitchFamily="2" charset="77"/>
              </a:rPr>
              <a:t>Simpler hardware setup with single management interface.</a:t>
            </a:r>
          </a:p>
          <a:p>
            <a:pPr lvl="1">
              <a:lnSpc>
                <a:spcPct val="100000"/>
              </a:lnSpc>
            </a:pPr>
            <a:r>
              <a:rPr lang="en-US" dirty="0">
                <a:latin typeface="Hind Medium" panose="02000000000000000000" pitchFamily="2" charset="77"/>
                <a:cs typeface="Hind Medium" panose="02000000000000000000" pitchFamily="2" charset="77"/>
              </a:rPr>
              <a:t>Reduced cost via increased storage efficiency and fewer hardware purchases.</a:t>
            </a:r>
          </a:p>
          <a:p>
            <a:pPr lvl="1">
              <a:lnSpc>
                <a:spcPct val="100000"/>
              </a:lnSpc>
            </a:pPr>
            <a:r>
              <a:rPr lang="en-US" dirty="0">
                <a:latin typeface="Hind Medium" panose="02000000000000000000" pitchFamily="2" charset="77"/>
                <a:cs typeface="Hind Medium" panose="02000000000000000000" pitchFamily="2" charset="77"/>
              </a:rPr>
              <a:t>Improved security via software-based security, often built into modern HCI.</a:t>
            </a:r>
          </a:p>
          <a:p>
            <a:pPr lvl="1">
              <a:lnSpc>
                <a:spcPct val="100000"/>
              </a:lnSpc>
            </a:pPr>
            <a:r>
              <a:rPr lang="en-US" dirty="0">
                <a:latin typeface="Hind Medium" panose="02000000000000000000" pitchFamily="2" charset="77"/>
                <a:cs typeface="Hind Medium" panose="02000000000000000000" pitchFamily="2" charset="77"/>
              </a:rPr>
              <a:t>Industry-leading hypervisor makes 99.999% availability possible.</a:t>
            </a:r>
          </a:p>
          <a:p>
            <a:pPr lvl="1">
              <a:lnSpc>
                <a:spcPct val="100000"/>
              </a:lnSpc>
            </a:pPr>
            <a:r>
              <a:rPr lang="en-US" dirty="0">
                <a:latin typeface="Hind Medium" panose="02000000000000000000" pitchFamily="2" charset="77"/>
                <a:cs typeface="Hind Medium" panose="02000000000000000000" pitchFamily="2" charset="77"/>
              </a:rPr>
              <a:t>Improved scalability and flexibility.</a:t>
            </a:r>
          </a:p>
          <a:p>
            <a:endParaRPr lang="en-US" dirty="0"/>
          </a:p>
        </p:txBody>
      </p:sp>
    </p:spTree>
    <p:extLst>
      <p:ext uri="{BB962C8B-B14F-4D97-AF65-F5344CB8AC3E}">
        <p14:creationId xmlns:p14="http://schemas.microsoft.com/office/powerpoint/2010/main" val="1720895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779E5-CE07-4075-835C-32271E00CB1D}"/>
              </a:ext>
            </a:extLst>
          </p:cNvPr>
          <p:cNvSpPr>
            <a:spLocks noGrp="1"/>
          </p:cNvSpPr>
          <p:nvPr>
            <p:ph type="title"/>
          </p:nvPr>
        </p:nvSpPr>
        <p:spPr/>
        <p:txBody>
          <a:bodyPr/>
          <a:lstStyle/>
          <a:p>
            <a:r>
              <a:rPr lang="en-US" dirty="0"/>
              <a:t>The Data Center</a:t>
            </a:r>
          </a:p>
        </p:txBody>
      </p:sp>
      <p:sp>
        <p:nvSpPr>
          <p:cNvPr id="3" name="Content Placeholder 2">
            <a:extLst>
              <a:ext uri="{FF2B5EF4-FFF2-40B4-BE49-F238E27FC236}">
                <a16:creationId xmlns:a16="http://schemas.microsoft.com/office/drawing/2014/main" id="{D2F6B7A0-84AB-4761-901D-8F6454B34C09}"/>
              </a:ext>
            </a:extLst>
          </p:cNvPr>
          <p:cNvSpPr>
            <a:spLocks noGrp="1"/>
          </p:cNvSpPr>
          <p:nvPr>
            <p:ph type="body" idx="1"/>
          </p:nvPr>
        </p:nvSpPr>
        <p:spPr>
          <a:xfrm>
            <a:off x="415600" y="1401297"/>
            <a:ext cx="11360800" cy="4452000"/>
          </a:xfrm>
        </p:spPr>
        <p:txBody>
          <a:bodyPr/>
          <a:lstStyle/>
          <a:p>
            <a:r>
              <a:rPr lang="en-US" dirty="0">
                <a:cs typeface="Hind Medium" panose="02000000000000000000" pitchFamily="2" charset="77"/>
              </a:rPr>
              <a:t>Data centers exists for the sole purpose of storing data</a:t>
            </a:r>
          </a:p>
          <a:p>
            <a:r>
              <a:rPr lang="en-US" dirty="0">
                <a:cs typeface="Hind Medium" panose="02000000000000000000" pitchFamily="2" charset="77"/>
              </a:rPr>
              <a:t>Modern data centers consist of multiple layers</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Management Layer</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Virtual Layer</a:t>
            </a:r>
          </a:p>
          <a:p>
            <a:pPr lvl="1">
              <a:lnSpc>
                <a:spcPct val="100000"/>
              </a:lnSpc>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Physical Layer</a:t>
            </a:r>
          </a:p>
          <a:p>
            <a:pPr lvl="2">
              <a:lnSpc>
                <a:spcPct val="100000"/>
              </a:lnSpc>
              <a:buFont typeface="Arial" panose="020B0604020202020204" pitchFamily="34" charset="0"/>
              <a:buChar char="•"/>
            </a:pPr>
            <a:r>
              <a:rPr lang="en-US" dirty="0">
                <a:latin typeface="Hind Medium" panose="02000000000000000000" pitchFamily="2" charset="77"/>
                <a:cs typeface="Hind Medium" panose="02000000000000000000" pitchFamily="2" charset="77"/>
              </a:rPr>
              <a:t>Network Layer</a:t>
            </a:r>
          </a:p>
          <a:p>
            <a:pPr lvl="2">
              <a:lnSpc>
                <a:spcPct val="100000"/>
              </a:lnSpc>
              <a:buFont typeface="Arial" panose="020B0604020202020204" pitchFamily="34" charset="0"/>
              <a:buChar char="•"/>
            </a:pPr>
            <a:r>
              <a:rPr lang="en-US" dirty="0">
                <a:latin typeface="Hind Medium" panose="02000000000000000000" pitchFamily="2" charset="77"/>
                <a:cs typeface="Hind Medium" panose="02000000000000000000" pitchFamily="2" charset="77"/>
              </a:rPr>
              <a:t>Compute Layer</a:t>
            </a:r>
          </a:p>
          <a:p>
            <a:pPr lvl="2">
              <a:lnSpc>
                <a:spcPct val="100000"/>
              </a:lnSpc>
              <a:buFont typeface="Arial" panose="020B0604020202020204" pitchFamily="34" charset="0"/>
              <a:buChar char="•"/>
            </a:pPr>
            <a:r>
              <a:rPr lang="en-US" dirty="0">
                <a:latin typeface="Hind Medium" panose="02000000000000000000" pitchFamily="2" charset="77"/>
                <a:cs typeface="Hind Medium" panose="02000000000000000000" pitchFamily="2" charset="77"/>
              </a:rPr>
              <a:t>Storage Layer</a:t>
            </a:r>
          </a:p>
        </p:txBody>
      </p:sp>
    </p:spTree>
    <p:extLst>
      <p:ext uri="{BB962C8B-B14F-4D97-AF65-F5344CB8AC3E}">
        <p14:creationId xmlns:p14="http://schemas.microsoft.com/office/powerpoint/2010/main" val="1140195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21D0C-E7EE-4ABE-8A7D-6860FAA0591E}"/>
              </a:ext>
            </a:extLst>
          </p:cNvPr>
          <p:cNvSpPr>
            <a:spLocks noGrp="1"/>
          </p:cNvSpPr>
          <p:nvPr>
            <p:ph type="title"/>
          </p:nvPr>
        </p:nvSpPr>
        <p:spPr/>
        <p:txBody>
          <a:bodyPr/>
          <a:lstStyle/>
          <a:p>
            <a:r>
              <a:rPr lang="en-US" dirty="0"/>
              <a:t>Software Stack Components</a:t>
            </a:r>
          </a:p>
        </p:txBody>
      </p:sp>
      <p:sp>
        <p:nvSpPr>
          <p:cNvPr id="3" name="Content Placeholder 2">
            <a:extLst>
              <a:ext uri="{FF2B5EF4-FFF2-40B4-BE49-F238E27FC236}">
                <a16:creationId xmlns:a16="http://schemas.microsoft.com/office/drawing/2014/main" id="{F39EF2A9-6656-437E-B076-595B6BF64781}"/>
              </a:ext>
            </a:extLst>
          </p:cNvPr>
          <p:cNvSpPr>
            <a:spLocks noGrp="1"/>
          </p:cNvSpPr>
          <p:nvPr>
            <p:ph type="body" idx="1"/>
          </p:nvPr>
        </p:nvSpPr>
        <p:spPr>
          <a:xfrm>
            <a:off x="1351004" y="1639833"/>
            <a:ext cx="10425395" cy="4452000"/>
          </a:xfrm>
        </p:spPr>
        <p:txBody>
          <a:bodyPr>
            <a:normAutofit fontScale="92500" lnSpcReduction="10000"/>
          </a:bodyPr>
          <a:lstStyle/>
          <a:p>
            <a:r>
              <a:rPr lang="en-US" dirty="0"/>
              <a:t>VMware’s HCI is made up of three industry-leading solutions:</a:t>
            </a:r>
          </a:p>
          <a:p>
            <a:pPr lvl="1">
              <a:buFont typeface="Roboto" pitchFamily="2" charset="0"/>
              <a:buChar char="○"/>
            </a:pPr>
            <a:r>
              <a:rPr lang="en-US" dirty="0">
                <a:latin typeface="Hind Medium" panose="02000000000000000000" pitchFamily="2" charset="77"/>
                <a:cs typeface="Hind Medium" panose="02000000000000000000" pitchFamily="2" charset="77"/>
              </a:rPr>
              <a:t>VMware vCenter Server- A unified server management software that provides a centralized platform for controlling your VMware vSphere environments.</a:t>
            </a:r>
          </a:p>
          <a:p>
            <a:pPr lvl="1">
              <a:buFont typeface="Roboto" pitchFamily="2" charset="0"/>
              <a:buChar char="○"/>
            </a:pPr>
            <a:r>
              <a:rPr lang="en-US" dirty="0">
                <a:latin typeface="Hind Medium" panose="02000000000000000000" pitchFamily="2" charset="77"/>
                <a:cs typeface="Hind Medium" panose="02000000000000000000" pitchFamily="2" charset="77"/>
              </a:rPr>
              <a:t>VMware vSphere- The world’s leading server virtualization software and the heart of a modern software-defined data center (SDDC). This software helps users run, manage, connect and secure their applications in a common operating environment across clouds. Advanced security features integrated into the hypervisor and powered by machine learning provide better protection against and response times for security incidents.</a:t>
            </a:r>
          </a:p>
          <a:p>
            <a:pPr lvl="1">
              <a:buFont typeface="Roboto" pitchFamily="2" charset="0"/>
              <a:buChar char="○"/>
            </a:pPr>
            <a:r>
              <a:rPr lang="en-US" dirty="0">
                <a:latin typeface="Hind Medium" panose="02000000000000000000" pitchFamily="2" charset="77"/>
                <a:cs typeface="Hind Medium" panose="02000000000000000000" pitchFamily="2" charset="77"/>
              </a:rPr>
              <a:t>VMware </a:t>
            </a:r>
            <a:r>
              <a:rPr lang="en-US" dirty="0" err="1">
                <a:latin typeface="Hind Medium" panose="02000000000000000000" pitchFamily="2" charset="77"/>
                <a:cs typeface="Hind Medium" panose="02000000000000000000" pitchFamily="2" charset="77"/>
              </a:rPr>
              <a:t>vSAN</a:t>
            </a:r>
            <a:r>
              <a:rPr lang="en-US" dirty="0">
                <a:latin typeface="Hind Medium" panose="02000000000000000000" pitchFamily="2" charset="77"/>
                <a:cs typeface="Hind Medium" panose="02000000000000000000" pitchFamily="2" charset="77"/>
              </a:rPr>
              <a:t>- The only vSphere embedded, flash-optimized storage for virtual machines and containers. It joins all storage devices in a vSphere cluster into a shared data pool. </a:t>
            </a:r>
            <a:r>
              <a:rPr lang="en-US" dirty="0" err="1">
                <a:latin typeface="Hind Medium" panose="02000000000000000000" pitchFamily="2" charset="77"/>
                <a:cs typeface="Hind Medium" panose="02000000000000000000" pitchFamily="2" charset="77"/>
              </a:rPr>
              <a:t>vSAN</a:t>
            </a:r>
            <a:r>
              <a:rPr lang="en-US" dirty="0">
                <a:latin typeface="Hind Medium" panose="02000000000000000000" pitchFamily="2" charset="77"/>
                <a:cs typeface="Hind Medium" panose="02000000000000000000" pitchFamily="2" charset="77"/>
              </a:rPr>
              <a:t>-powered HCI lowers storage costs by approximately 40% or more compared to traditional server and storage architectures.</a:t>
            </a:r>
          </a:p>
        </p:txBody>
      </p:sp>
      <p:pic>
        <p:nvPicPr>
          <p:cNvPr id="17410" name="Picture 2" descr="VMs on management, virtualization &amp; storage units on storage arrays in hyperconverged infrastructure">
            <a:extLst>
              <a:ext uri="{FF2B5EF4-FFF2-40B4-BE49-F238E27FC236}">
                <a16:creationId xmlns:a16="http://schemas.microsoft.com/office/drawing/2014/main" id="{3D555E12-8941-4277-8C79-F47043CF9E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492" y="2274942"/>
            <a:ext cx="3514725" cy="294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476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305FE-D3F7-4F1A-8EFC-48AE56537D24}"/>
              </a:ext>
            </a:extLst>
          </p:cNvPr>
          <p:cNvSpPr>
            <a:spLocks noGrp="1"/>
          </p:cNvSpPr>
          <p:nvPr>
            <p:ph type="title"/>
          </p:nvPr>
        </p:nvSpPr>
        <p:spPr/>
        <p:txBody>
          <a:bodyPr/>
          <a:lstStyle/>
          <a:p>
            <a:r>
              <a:rPr lang="en-US" dirty="0"/>
              <a:t>Storage Policies Management</a:t>
            </a:r>
          </a:p>
        </p:txBody>
      </p:sp>
      <p:sp>
        <p:nvSpPr>
          <p:cNvPr id="3" name="Content Placeholder 2">
            <a:extLst>
              <a:ext uri="{FF2B5EF4-FFF2-40B4-BE49-F238E27FC236}">
                <a16:creationId xmlns:a16="http://schemas.microsoft.com/office/drawing/2014/main" id="{5C1CAAC3-FEA2-4710-8A50-D3AD3304CD31}"/>
              </a:ext>
            </a:extLst>
          </p:cNvPr>
          <p:cNvSpPr>
            <a:spLocks noGrp="1"/>
          </p:cNvSpPr>
          <p:nvPr>
            <p:ph type="body" idx="1"/>
          </p:nvPr>
        </p:nvSpPr>
        <p:spPr/>
        <p:txBody>
          <a:bodyPr/>
          <a:lstStyle/>
          <a:p>
            <a:r>
              <a:rPr lang="en-US" dirty="0"/>
              <a:t>Virtual Machine Storage Policies are sets of rules that define how the </a:t>
            </a:r>
            <a:r>
              <a:rPr lang="en-US" dirty="0" err="1"/>
              <a:t>vSAN</a:t>
            </a:r>
            <a:r>
              <a:rPr lang="en-US" dirty="0"/>
              <a:t> stores </a:t>
            </a:r>
            <a:br>
              <a:rPr lang="en-US" dirty="0"/>
            </a:br>
            <a:r>
              <a:rPr lang="en-US" dirty="0"/>
              <a:t>files for the VM.</a:t>
            </a:r>
          </a:p>
          <a:p>
            <a:r>
              <a:rPr lang="en-US" dirty="0"/>
              <a:t>Storage policies contain data placement rules and data service rules.</a:t>
            </a:r>
          </a:p>
          <a:p>
            <a:r>
              <a:rPr lang="en-US" dirty="0"/>
              <a:t>Storage policies can be applied during any phase of a VM’s cycle.</a:t>
            </a:r>
          </a:p>
          <a:p>
            <a:r>
              <a:rPr lang="en-US" dirty="0"/>
              <a:t>When a VM is cloned or migrated, a new storage policy can be applied, or it can </a:t>
            </a:r>
            <a:br>
              <a:rPr lang="en-US" dirty="0"/>
            </a:br>
            <a:r>
              <a:rPr lang="en-US" dirty="0"/>
              <a:t>carry over the original.</a:t>
            </a:r>
          </a:p>
          <a:p>
            <a:r>
              <a:rPr lang="en-US" dirty="0"/>
              <a:t>During application, the SPBM will list which datastores are compatible with the </a:t>
            </a:r>
            <a:br>
              <a:rPr lang="en-US" dirty="0"/>
            </a:br>
            <a:r>
              <a:rPr lang="en-US" dirty="0"/>
              <a:t>current policy.</a:t>
            </a:r>
          </a:p>
        </p:txBody>
      </p:sp>
    </p:spTree>
    <p:extLst>
      <p:ext uri="{BB962C8B-B14F-4D97-AF65-F5344CB8AC3E}">
        <p14:creationId xmlns:p14="http://schemas.microsoft.com/office/powerpoint/2010/main" val="18674033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C0A4E-C263-444E-BCD4-C4E07BEACBC6}"/>
              </a:ext>
            </a:extLst>
          </p:cNvPr>
          <p:cNvSpPr>
            <a:spLocks noGrp="1"/>
          </p:cNvSpPr>
          <p:nvPr>
            <p:ph type="title"/>
          </p:nvPr>
        </p:nvSpPr>
        <p:spPr/>
        <p:txBody>
          <a:bodyPr/>
          <a:lstStyle/>
          <a:p>
            <a:r>
              <a:rPr lang="en-US" dirty="0"/>
              <a:t>Application Programming Interfaces</a:t>
            </a:r>
          </a:p>
        </p:txBody>
      </p:sp>
      <p:sp>
        <p:nvSpPr>
          <p:cNvPr id="3" name="Content Placeholder 2">
            <a:extLst>
              <a:ext uri="{FF2B5EF4-FFF2-40B4-BE49-F238E27FC236}">
                <a16:creationId xmlns:a16="http://schemas.microsoft.com/office/drawing/2014/main" id="{6D172B57-65E3-4B29-8D0E-77626C70D402}"/>
              </a:ext>
            </a:extLst>
          </p:cNvPr>
          <p:cNvSpPr>
            <a:spLocks noGrp="1"/>
          </p:cNvSpPr>
          <p:nvPr>
            <p:ph type="body" idx="1"/>
          </p:nvPr>
        </p:nvSpPr>
        <p:spPr/>
        <p:txBody>
          <a:bodyPr/>
          <a:lstStyle/>
          <a:p>
            <a:r>
              <a:rPr lang="en-US" dirty="0"/>
              <a:t>APIs allow applications to speak to one another.</a:t>
            </a:r>
          </a:p>
          <a:p>
            <a:r>
              <a:rPr lang="en-US" dirty="0"/>
              <a:t>APIs can serve as software intermediaries between the user interface and the server database or website.</a:t>
            </a:r>
          </a:p>
          <a:p>
            <a:r>
              <a:rPr lang="en-US" dirty="0"/>
              <a:t>APIs are only accessible by developers; they are not user-facing.</a:t>
            </a:r>
          </a:p>
          <a:p>
            <a:r>
              <a:rPr lang="en-US" dirty="0"/>
              <a:t>APIs give developers access to assets to develop new software without starting from scratch.</a:t>
            </a:r>
          </a:p>
          <a:p>
            <a:r>
              <a:rPr lang="en-US" dirty="0"/>
              <a:t>Public APIs are considered open and are shared outside of the owner-organizations.</a:t>
            </a:r>
          </a:p>
          <a:p>
            <a:r>
              <a:rPr lang="en-US" dirty="0"/>
              <a:t>Private APIs are restricted to use only within the owner-organization.</a:t>
            </a:r>
          </a:p>
          <a:p>
            <a:endParaRPr lang="en-US" dirty="0"/>
          </a:p>
          <a:p>
            <a:endParaRPr lang="en-US" dirty="0"/>
          </a:p>
        </p:txBody>
      </p:sp>
    </p:spTree>
    <p:extLst>
      <p:ext uri="{BB962C8B-B14F-4D97-AF65-F5344CB8AC3E}">
        <p14:creationId xmlns:p14="http://schemas.microsoft.com/office/powerpoint/2010/main" val="3146686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58F19-146C-4DA9-A946-CC818B7959D7}"/>
              </a:ext>
            </a:extLst>
          </p:cNvPr>
          <p:cNvSpPr>
            <a:spLocks noGrp="1"/>
          </p:cNvSpPr>
          <p:nvPr>
            <p:ph type="title"/>
          </p:nvPr>
        </p:nvSpPr>
        <p:spPr/>
        <p:txBody>
          <a:bodyPr/>
          <a:lstStyle/>
          <a:p>
            <a:r>
              <a:rPr lang="en-US" dirty="0"/>
              <a:t>Hyper-Converged Storage </a:t>
            </a:r>
            <a:r>
              <a:rPr lang="en-US" dirty="0" err="1"/>
              <a:t>vSAN</a:t>
            </a:r>
            <a:endParaRPr lang="en-US" dirty="0"/>
          </a:p>
        </p:txBody>
      </p:sp>
      <p:sp>
        <p:nvSpPr>
          <p:cNvPr id="3" name="Content Placeholder 2">
            <a:extLst>
              <a:ext uri="{FF2B5EF4-FFF2-40B4-BE49-F238E27FC236}">
                <a16:creationId xmlns:a16="http://schemas.microsoft.com/office/drawing/2014/main" id="{40A90918-F134-4009-A97F-2B0816CE977B}"/>
              </a:ext>
            </a:extLst>
          </p:cNvPr>
          <p:cNvSpPr>
            <a:spLocks noGrp="1"/>
          </p:cNvSpPr>
          <p:nvPr>
            <p:ph type="body" idx="1"/>
          </p:nvPr>
        </p:nvSpPr>
        <p:spPr>
          <a:xfrm>
            <a:off x="415600" y="1357067"/>
            <a:ext cx="11360800" cy="4452000"/>
          </a:xfrm>
        </p:spPr>
        <p:txBody>
          <a:bodyPr/>
          <a:lstStyle/>
          <a:p>
            <a:r>
              <a:rPr lang="en-US" dirty="0"/>
              <a:t>There are two types of </a:t>
            </a:r>
            <a:r>
              <a:rPr lang="en-US" dirty="0" err="1"/>
              <a:t>vSAN</a:t>
            </a:r>
            <a:r>
              <a:rPr lang="en-US" dirty="0"/>
              <a:t> clusters:</a:t>
            </a:r>
          </a:p>
          <a:p>
            <a:pPr lvl="1">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“All Flash” </a:t>
            </a:r>
            <a:r>
              <a:rPr lang="en-US" dirty="0" err="1">
                <a:latin typeface="Hind Medium" panose="02000000000000000000" pitchFamily="2" charset="77"/>
                <a:cs typeface="Hind Medium" panose="02000000000000000000" pitchFamily="2" charset="77"/>
              </a:rPr>
              <a:t>vSAN</a:t>
            </a:r>
            <a:r>
              <a:rPr lang="en-US" dirty="0">
                <a:latin typeface="Hind Medium" panose="02000000000000000000" pitchFamily="2" charset="77"/>
                <a:cs typeface="Hind Medium" panose="02000000000000000000" pitchFamily="2" charset="77"/>
              </a:rPr>
              <a:t> clusters are made up entirely of SSDs and PCI-E storage devices. These are extremely high performance.</a:t>
            </a:r>
          </a:p>
          <a:p>
            <a:pPr lvl="1">
              <a:buFont typeface="Courier New" panose="02070309020205020404" pitchFamily="49" charset="0"/>
              <a:buChar char="o"/>
            </a:pPr>
            <a:r>
              <a:rPr lang="en-US" dirty="0">
                <a:latin typeface="Hind Medium" panose="02000000000000000000" pitchFamily="2" charset="77"/>
                <a:cs typeface="Hind Medium" panose="02000000000000000000" pitchFamily="2" charset="77"/>
              </a:rPr>
              <a:t>“Hybrid” </a:t>
            </a:r>
            <a:r>
              <a:rPr lang="en-US" dirty="0" err="1">
                <a:latin typeface="Hind Medium" panose="02000000000000000000" pitchFamily="2" charset="77"/>
                <a:cs typeface="Hind Medium" panose="02000000000000000000" pitchFamily="2" charset="77"/>
              </a:rPr>
              <a:t>vSAN</a:t>
            </a:r>
            <a:r>
              <a:rPr lang="en-US" dirty="0">
                <a:latin typeface="Hind Medium" panose="02000000000000000000" pitchFamily="2" charset="77"/>
                <a:cs typeface="Hind Medium" panose="02000000000000000000" pitchFamily="2" charset="77"/>
              </a:rPr>
              <a:t> clusters combine server-attached flash devices for caching purposes and magnetic drives for storage. These are more cost effective.</a:t>
            </a:r>
            <a:br>
              <a:rPr lang="en-US" dirty="0"/>
            </a:br>
            <a:endParaRPr lang="en-US" dirty="0"/>
          </a:p>
          <a:p>
            <a:r>
              <a:rPr lang="en-US" dirty="0"/>
              <a:t>Combines all the storage from </a:t>
            </a:r>
            <a:r>
              <a:rPr lang="en-US" dirty="0" err="1"/>
              <a:t>ESXi</a:t>
            </a:r>
            <a:r>
              <a:rPr lang="en-US" dirty="0"/>
              <a:t> hosts into a single pool of storage. It then allocates this storage to VMs based on their policies.</a:t>
            </a:r>
          </a:p>
          <a:p>
            <a:r>
              <a:rPr lang="en-US" dirty="0" err="1"/>
              <a:t>vSAN</a:t>
            </a:r>
            <a:r>
              <a:rPr lang="en-US" dirty="0"/>
              <a:t> is an enterprise-class storage solution for any virtualized application that allows seamless integration with vSphere and the entire VMware stack.</a:t>
            </a:r>
          </a:p>
        </p:txBody>
      </p:sp>
    </p:spTree>
    <p:extLst>
      <p:ext uri="{BB962C8B-B14F-4D97-AF65-F5344CB8AC3E}">
        <p14:creationId xmlns:p14="http://schemas.microsoft.com/office/powerpoint/2010/main" val="4065288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288AF-1B27-4B9C-B739-068646DF1CCF}"/>
              </a:ext>
            </a:extLst>
          </p:cNvPr>
          <p:cNvSpPr>
            <a:spLocks noGrp="1"/>
          </p:cNvSpPr>
          <p:nvPr>
            <p:ph type="title"/>
          </p:nvPr>
        </p:nvSpPr>
        <p:spPr/>
        <p:txBody>
          <a:bodyPr/>
          <a:lstStyle/>
          <a:p>
            <a:r>
              <a:rPr lang="en-US" dirty="0"/>
              <a:t>Attributes of </a:t>
            </a:r>
            <a:r>
              <a:rPr lang="en-US" dirty="0" err="1"/>
              <a:t>vSAN</a:t>
            </a:r>
            <a:endParaRPr lang="en-US" dirty="0"/>
          </a:p>
        </p:txBody>
      </p:sp>
      <p:sp>
        <p:nvSpPr>
          <p:cNvPr id="3" name="Content Placeholder 2">
            <a:extLst>
              <a:ext uri="{FF2B5EF4-FFF2-40B4-BE49-F238E27FC236}">
                <a16:creationId xmlns:a16="http://schemas.microsoft.com/office/drawing/2014/main" id="{4FA02D90-A760-4DC6-A575-0EF71CF522DA}"/>
              </a:ext>
            </a:extLst>
          </p:cNvPr>
          <p:cNvSpPr>
            <a:spLocks noGrp="1"/>
          </p:cNvSpPr>
          <p:nvPr>
            <p:ph type="body" idx="1"/>
          </p:nvPr>
        </p:nvSpPr>
        <p:spPr>
          <a:xfrm>
            <a:off x="415600" y="1357067"/>
            <a:ext cx="11360800" cy="4452000"/>
          </a:xfrm>
        </p:spPr>
        <p:txBody>
          <a:bodyPr/>
          <a:lstStyle/>
          <a:p>
            <a:r>
              <a:rPr lang="en-US" dirty="0"/>
              <a:t>Ease of use. </a:t>
            </a:r>
            <a:r>
              <a:rPr lang="en-US" dirty="0" err="1"/>
              <a:t>vSAN</a:t>
            </a:r>
            <a:r>
              <a:rPr lang="en-US" dirty="0"/>
              <a:t> </a:t>
            </a:r>
            <a:r>
              <a:rPr lang="en-US" dirty="0" err="1"/>
              <a:t>provies</a:t>
            </a:r>
            <a:r>
              <a:rPr lang="en-US" dirty="0"/>
              <a:t> step by step guidance on how to create a </a:t>
            </a:r>
            <a:r>
              <a:rPr lang="en-US" dirty="0" err="1"/>
              <a:t>vSAN</a:t>
            </a:r>
            <a:r>
              <a:rPr lang="en-US" dirty="0"/>
              <a:t> cluster, in addition to scaling up with new drives or scaling out with new hosts at a moment’s notice without disruption.</a:t>
            </a:r>
          </a:p>
          <a:p>
            <a:r>
              <a:rPr lang="en-US" dirty="0" err="1"/>
              <a:t>vSAN</a:t>
            </a:r>
            <a:r>
              <a:rPr lang="en-US" dirty="0"/>
              <a:t> integration into the </a:t>
            </a:r>
            <a:r>
              <a:rPr lang="en-US" dirty="0" err="1"/>
              <a:t>ESXi</a:t>
            </a:r>
            <a:r>
              <a:rPr lang="en-US" dirty="0"/>
              <a:t> hypervisor simplifies management and removes the need for dedicated hardware and complicated networking.</a:t>
            </a:r>
          </a:p>
          <a:p>
            <a:r>
              <a:rPr lang="en-US" dirty="0" err="1"/>
              <a:t>vSAN</a:t>
            </a:r>
            <a:r>
              <a:rPr lang="en-US" dirty="0"/>
              <a:t> is designed to utilize the newest developments in flash technology to maximize performance. This couples with the ability to use industry standard hardware, rather than proprietary hardware.</a:t>
            </a:r>
          </a:p>
        </p:txBody>
      </p:sp>
      <p:pic>
        <p:nvPicPr>
          <p:cNvPr id="18434" name="Picture 2" descr="Three circles containing arrows &amp; cogs represent simplified operations &amp; efficient infrastructure.">
            <a:extLst>
              <a:ext uri="{FF2B5EF4-FFF2-40B4-BE49-F238E27FC236}">
                <a16:creationId xmlns:a16="http://schemas.microsoft.com/office/drawing/2014/main" id="{A69A60FA-12CC-4BE0-A7B2-F67C6F8626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4639" y="3865833"/>
            <a:ext cx="4630695" cy="3087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052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5F033-7438-4CBA-9B28-96B9BECB9D59}"/>
              </a:ext>
            </a:extLst>
          </p:cNvPr>
          <p:cNvSpPr>
            <a:spLocks noGrp="1"/>
          </p:cNvSpPr>
          <p:nvPr>
            <p:ph type="title"/>
          </p:nvPr>
        </p:nvSpPr>
        <p:spPr/>
        <p:txBody>
          <a:bodyPr/>
          <a:lstStyle/>
          <a:p>
            <a:r>
              <a:rPr lang="en-US" dirty="0"/>
              <a:t>Attributes of </a:t>
            </a:r>
            <a:r>
              <a:rPr lang="en-US" dirty="0" err="1"/>
              <a:t>vSAN</a:t>
            </a:r>
            <a:endParaRPr lang="en-US" dirty="0"/>
          </a:p>
        </p:txBody>
      </p:sp>
      <p:sp>
        <p:nvSpPr>
          <p:cNvPr id="3" name="Content Placeholder 2">
            <a:extLst>
              <a:ext uri="{FF2B5EF4-FFF2-40B4-BE49-F238E27FC236}">
                <a16:creationId xmlns:a16="http://schemas.microsoft.com/office/drawing/2014/main" id="{76892E39-4F0B-47FB-8BBA-E7DCDF79A9C2}"/>
              </a:ext>
            </a:extLst>
          </p:cNvPr>
          <p:cNvSpPr>
            <a:spLocks noGrp="1"/>
          </p:cNvSpPr>
          <p:nvPr>
            <p:ph type="body" idx="1"/>
          </p:nvPr>
        </p:nvSpPr>
        <p:spPr/>
        <p:txBody>
          <a:bodyPr/>
          <a:lstStyle/>
          <a:p>
            <a:r>
              <a:rPr lang="en-US" dirty="0"/>
              <a:t>Deduplication and Compression both help to reduce the amount of storage required and aid in getting the most out of your storage solutions.</a:t>
            </a:r>
          </a:p>
          <a:p>
            <a:r>
              <a:rPr lang="en-US" dirty="0"/>
              <a:t>The VMware Update Manager (VUM) brings increased efficiency to the update process by centralizing all updates in a single location and scanning for issues post-update.</a:t>
            </a:r>
          </a:p>
          <a:p>
            <a:r>
              <a:rPr lang="en-US" dirty="0"/>
              <a:t>Storage Policy-based Management allows VMs to get precisely what they need out of your storage hardware, no more and no less. This increases storage efficiency.</a:t>
            </a:r>
          </a:p>
          <a:p>
            <a:r>
              <a:rPr lang="en-US" dirty="0" err="1"/>
              <a:t>vSAN</a:t>
            </a:r>
            <a:r>
              <a:rPr lang="en-US" dirty="0"/>
              <a:t> works extremely well with both APIs and SDKs.</a:t>
            </a:r>
          </a:p>
        </p:txBody>
      </p:sp>
    </p:spTree>
    <p:extLst>
      <p:ext uri="{BB962C8B-B14F-4D97-AF65-F5344CB8AC3E}">
        <p14:creationId xmlns:p14="http://schemas.microsoft.com/office/powerpoint/2010/main" val="107525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6FDB4-3138-4407-9F1F-4F8B94EB82F5}"/>
              </a:ext>
            </a:extLst>
          </p:cNvPr>
          <p:cNvSpPr>
            <a:spLocks noGrp="1"/>
          </p:cNvSpPr>
          <p:nvPr>
            <p:ph type="title"/>
          </p:nvPr>
        </p:nvSpPr>
        <p:spPr/>
        <p:txBody>
          <a:bodyPr/>
          <a:lstStyle/>
          <a:p>
            <a:r>
              <a:rPr lang="en-US" dirty="0"/>
              <a:t>Attributes of </a:t>
            </a:r>
            <a:r>
              <a:rPr lang="en-US" dirty="0" err="1"/>
              <a:t>vSAN</a:t>
            </a:r>
            <a:endParaRPr lang="en-US" dirty="0"/>
          </a:p>
        </p:txBody>
      </p:sp>
      <p:sp>
        <p:nvSpPr>
          <p:cNvPr id="3" name="Content Placeholder 2">
            <a:extLst>
              <a:ext uri="{FF2B5EF4-FFF2-40B4-BE49-F238E27FC236}">
                <a16:creationId xmlns:a16="http://schemas.microsoft.com/office/drawing/2014/main" id="{900831A8-92F1-498F-BA09-3C589B384692}"/>
              </a:ext>
            </a:extLst>
          </p:cNvPr>
          <p:cNvSpPr>
            <a:spLocks noGrp="1"/>
          </p:cNvSpPr>
          <p:nvPr>
            <p:ph type="body" idx="1"/>
          </p:nvPr>
        </p:nvSpPr>
        <p:spPr>
          <a:xfrm>
            <a:off x="415600" y="1639833"/>
            <a:ext cx="11360800" cy="4227567"/>
          </a:xfrm>
        </p:spPr>
        <p:txBody>
          <a:bodyPr/>
          <a:lstStyle/>
          <a:p>
            <a:r>
              <a:rPr lang="en-US" dirty="0" err="1"/>
              <a:t>vSAN</a:t>
            </a:r>
            <a:r>
              <a:rPr lang="en-US" dirty="0"/>
              <a:t> encryption is the industry’s first native HCI encryption solution. This can be enabled or disabled easily, and does not require self-encrypting drives.</a:t>
            </a:r>
          </a:p>
          <a:p>
            <a:r>
              <a:rPr lang="en-US" dirty="0" err="1"/>
              <a:t>vSAN</a:t>
            </a:r>
            <a:r>
              <a:rPr lang="en-US" dirty="0"/>
              <a:t> offers replication, continuously copying data from one server to another to minimize disruption in the event of a failure.</a:t>
            </a:r>
          </a:p>
          <a:p>
            <a:r>
              <a:rPr lang="en-US" dirty="0"/>
              <a:t>The Snapshot feature </a:t>
            </a:r>
            <a:r>
              <a:rPr lang="en-US" dirty="0" err="1"/>
              <a:t>vSAN</a:t>
            </a:r>
            <a:r>
              <a:rPr lang="en-US" dirty="0"/>
              <a:t> offers allows you to save the state of a VM at a specific point in time. This is useful in a wide variety of situations, not limited to testing and developing.</a:t>
            </a:r>
          </a:p>
          <a:p>
            <a:r>
              <a:rPr lang="en-US" dirty="0"/>
              <a:t>Cloning a VM creates a copy with its own MAC address and ID. Any changes made to the clone will not affect the original VM.</a:t>
            </a:r>
          </a:p>
        </p:txBody>
      </p:sp>
    </p:spTree>
    <p:extLst>
      <p:ext uri="{BB962C8B-B14F-4D97-AF65-F5344CB8AC3E}">
        <p14:creationId xmlns:p14="http://schemas.microsoft.com/office/powerpoint/2010/main" val="1619233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AC658-F4B0-4B44-B9BC-84C8A810F144}"/>
              </a:ext>
            </a:extLst>
          </p:cNvPr>
          <p:cNvSpPr>
            <a:spLocks noGrp="1"/>
          </p:cNvSpPr>
          <p:nvPr>
            <p:ph type="title"/>
          </p:nvPr>
        </p:nvSpPr>
        <p:spPr/>
        <p:txBody>
          <a:bodyPr/>
          <a:lstStyle/>
          <a:p>
            <a:r>
              <a:rPr lang="en-US" dirty="0"/>
              <a:t>Attributes of </a:t>
            </a:r>
            <a:r>
              <a:rPr lang="en-US" dirty="0" err="1"/>
              <a:t>vSAN</a:t>
            </a:r>
            <a:endParaRPr lang="en-US" dirty="0"/>
          </a:p>
        </p:txBody>
      </p:sp>
      <p:sp>
        <p:nvSpPr>
          <p:cNvPr id="3" name="Content Placeholder 2">
            <a:extLst>
              <a:ext uri="{FF2B5EF4-FFF2-40B4-BE49-F238E27FC236}">
                <a16:creationId xmlns:a16="http://schemas.microsoft.com/office/drawing/2014/main" id="{2AE090B4-5F31-4EBA-8202-4D2896E3FBEA}"/>
              </a:ext>
            </a:extLst>
          </p:cNvPr>
          <p:cNvSpPr>
            <a:spLocks noGrp="1"/>
          </p:cNvSpPr>
          <p:nvPr>
            <p:ph type="body" idx="1"/>
          </p:nvPr>
        </p:nvSpPr>
        <p:spPr/>
        <p:txBody>
          <a:bodyPr/>
          <a:lstStyle/>
          <a:p>
            <a:r>
              <a:rPr lang="en-US" dirty="0" err="1"/>
              <a:t>vSAN</a:t>
            </a:r>
            <a:r>
              <a:rPr lang="en-US" dirty="0"/>
              <a:t> contains a Quality of Service feature that can throttle the amount of </a:t>
            </a:r>
            <a:r>
              <a:rPr lang="en-US" dirty="0" err="1"/>
              <a:t>Input/Output</a:t>
            </a:r>
            <a:r>
              <a:rPr lang="en-US" dirty="0"/>
              <a:t> Operations per Second (IOPS). This prevents one VM from consuming all available resources and ensures that all VMs can access the resources they need.</a:t>
            </a:r>
          </a:p>
        </p:txBody>
      </p:sp>
      <p:pic>
        <p:nvPicPr>
          <p:cNvPr id="19458" name="Picture 2" descr="Another vSAN logo: the word “vSAN” over 3 rectangles representing servers which are in a circle.">
            <a:extLst>
              <a:ext uri="{FF2B5EF4-FFF2-40B4-BE49-F238E27FC236}">
                <a16:creationId xmlns:a16="http://schemas.microsoft.com/office/drawing/2014/main" id="{B469BCEA-6DE5-474E-9E0E-74BA59BE5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4180" y="3020227"/>
            <a:ext cx="2886075"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2783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C6380-A556-4396-886A-EA34390B9327}"/>
              </a:ext>
            </a:extLst>
          </p:cNvPr>
          <p:cNvSpPr>
            <a:spLocks noGrp="1"/>
          </p:cNvSpPr>
          <p:nvPr>
            <p:ph type="title"/>
          </p:nvPr>
        </p:nvSpPr>
        <p:spPr>
          <a:xfrm>
            <a:off x="415600" y="202111"/>
            <a:ext cx="11360800" cy="810400"/>
          </a:xfrm>
        </p:spPr>
        <p:txBody>
          <a:bodyPr/>
          <a:lstStyle/>
          <a:p>
            <a:r>
              <a:rPr lang="en-US" dirty="0"/>
              <a:t>Cache Layer and Capacity Layer</a:t>
            </a:r>
          </a:p>
        </p:txBody>
      </p:sp>
      <p:sp>
        <p:nvSpPr>
          <p:cNvPr id="3" name="Content Placeholder 2">
            <a:extLst>
              <a:ext uri="{FF2B5EF4-FFF2-40B4-BE49-F238E27FC236}">
                <a16:creationId xmlns:a16="http://schemas.microsoft.com/office/drawing/2014/main" id="{AC4430F1-70D4-4D9B-B417-8728911D1114}"/>
              </a:ext>
            </a:extLst>
          </p:cNvPr>
          <p:cNvSpPr>
            <a:spLocks noGrp="1"/>
          </p:cNvSpPr>
          <p:nvPr>
            <p:ph type="body" idx="1"/>
          </p:nvPr>
        </p:nvSpPr>
        <p:spPr>
          <a:xfrm>
            <a:off x="415600" y="873355"/>
            <a:ext cx="11657130" cy="4225508"/>
          </a:xfrm>
        </p:spPr>
        <p:txBody>
          <a:bodyPr/>
          <a:lstStyle/>
          <a:p>
            <a:r>
              <a:rPr lang="en-US" dirty="0" err="1"/>
              <a:t>vSAN</a:t>
            </a:r>
            <a:r>
              <a:rPr lang="en-US" dirty="0"/>
              <a:t> architecture utilizes two layers:</a:t>
            </a:r>
          </a:p>
          <a:p>
            <a:pPr lvl="1">
              <a:lnSpc>
                <a:spcPct val="100000"/>
              </a:lnSpc>
            </a:pPr>
            <a:r>
              <a:rPr lang="en-US" dirty="0">
                <a:latin typeface="Hind Medium" panose="02000000000000000000" pitchFamily="2" charset="77"/>
                <a:cs typeface="Hind Medium" panose="02000000000000000000" pitchFamily="2" charset="77"/>
              </a:rPr>
              <a:t>Cache Layer- Used for read caching and write buffering, this is for “hot” data.</a:t>
            </a:r>
          </a:p>
          <a:p>
            <a:pPr lvl="1">
              <a:lnSpc>
                <a:spcPct val="100000"/>
              </a:lnSpc>
            </a:pPr>
            <a:r>
              <a:rPr lang="en-US" dirty="0">
                <a:latin typeface="Hind Medium" panose="02000000000000000000" pitchFamily="2" charset="77"/>
                <a:cs typeface="Hind Medium" panose="02000000000000000000" pitchFamily="2" charset="77"/>
              </a:rPr>
              <a:t>Capacity Layer- Used for long term storage, this is for “cold” data.</a:t>
            </a:r>
            <a:br>
              <a:rPr lang="en-US" dirty="0">
                <a:latin typeface="Hind Medium" panose="02000000000000000000" pitchFamily="2" charset="77"/>
                <a:cs typeface="Hind Medium" panose="02000000000000000000" pitchFamily="2" charset="77"/>
              </a:rPr>
            </a:br>
            <a:endParaRPr lang="en-US" dirty="0">
              <a:latin typeface="Hind Medium" panose="02000000000000000000" pitchFamily="2" charset="77"/>
              <a:cs typeface="Hind Medium" panose="02000000000000000000" pitchFamily="2" charset="77"/>
            </a:endParaRPr>
          </a:p>
          <a:p>
            <a:r>
              <a:rPr lang="en-US" dirty="0"/>
              <a:t>The Cache Layer must always consist of a flash device, such as an SSD.</a:t>
            </a:r>
          </a:p>
          <a:p>
            <a:r>
              <a:rPr lang="en-US" dirty="0"/>
              <a:t>The Capacity Layer may contain all flash devices in an “All Flash” format, or one or more magnetic devices in a “Hybrid” format.</a:t>
            </a:r>
          </a:p>
          <a:p>
            <a:r>
              <a:rPr lang="en-US" dirty="0" err="1"/>
              <a:t>vSAN</a:t>
            </a:r>
            <a:r>
              <a:rPr lang="en-US" dirty="0"/>
              <a:t> organizes disks into disk groups. A disk group will contain 1 drive on the Cache Layer and 1-7 devices on the Capacity Layer. A </a:t>
            </a:r>
            <a:r>
              <a:rPr lang="en-US" dirty="0" err="1"/>
              <a:t>vSAN</a:t>
            </a:r>
            <a:r>
              <a:rPr lang="en-US" dirty="0"/>
              <a:t> host can contain up to 5 disk groups.</a:t>
            </a:r>
          </a:p>
          <a:p>
            <a:pPr marL="152396" indent="0">
              <a:buNone/>
            </a:pPr>
            <a:endParaRPr lang="en-US" dirty="0"/>
          </a:p>
        </p:txBody>
      </p:sp>
      <p:pic>
        <p:nvPicPr>
          <p:cNvPr id="20482" name="Picture 2" descr="An SSD &amp; 4 more SSDs represent a cache layer &amp; a capacity layer respectively in a flash vSAN cluster">
            <a:extLst>
              <a:ext uri="{FF2B5EF4-FFF2-40B4-BE49-F238E27FC236}">
                <a16:creationId xmlns:a16="http://schemas.microsoft.com/office/drawing/2014/main" id="{E9946CF1-04E3-4143-BD23-F78596269A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4086" y="4919753"/>
            <a:ext cx="2892383" cy="1443658"/>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An SSD &amp; 4 HDDS represent a cache layer &amp; a capacity layer respectively in a hybrid vSAN cluster ">
            <a:extLst>
              <a:ext uri="{FF2B5EF4-FFF2-40B4-BE49-F238E27FC236}">
                <a16:creationId xmlns:a16="http://schemas.microsoft.com/office/drawing/2014/main" id="{CFDAE71A-D391-457B-A7EA-2DE159F62C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1985" y="4832718"/>
            <a:ext cx="3066932" cy="1530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2647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1FE7A-93A7-47D9-9A7B-D64338523614}"/>
              </a:ext>
            </a:extLst>
          </p:cNvPr>
          <p:cNvSpPr>
            <a:spLocks noGrp="1"/>
          </p:cNvSpPr>
          <p:nvPr>
            <p:ph type="title"/>
          </p:nvPr>
        </p:nvSpPr>
        <p:spPr/>
        <p:txBody>
          <a:bodyPr/>
          <a:lstStyle/>
          <a:p>
            <a:r>
              <a:rPr lang="en-US" dirty="0"/>
              <a:t>Object and Component Layout</a:t>
            </a:r>
          </a:p>
        </p:txBody>
      </p:sp>
      <p:sp>
        <p:nvSpPr>
          <p:cNvPr id="3" name="Content Placeholder 2">
            <a:extLst>
              <a:ext uri="{FF2B5EF4-FFF2-40B4-BE49-F238E27FC236}">
                <a16:creationId xmlns:a16="http://schemas.microsoft.com/office/drawing/2014/main" id="{3FB43FDD-4553-434C-8108-74A103228C99}"/>
              </a:ext>
            </a:extLst>
          </p:cNvPr>
          <p:cNvSpPr>
            <a:spLocks noGrp="1"/>
          </p:cNvSpPr>
          <p:nvPr>
            <p:ph type="body" idx="1"/>
          </p:nvPr>
        </p:nvSpPr>
        <p:spPr>
          <a:xfrm>
            <a:off x="415600" y="1362958"/>
            <a:ext cx="11360800" cy="4452000"/>
          </a:xfrm>
        </p:spPr>
        <p:txBody>
          <a:bodyPr/>
          <a:lstStyle/>
          <a:p>
            <a:r>
              <a:rPr lang="en-US" dirty="0"/>
              <a:t>Virtual Machines contain five types of objects:</a:t>
            </a:r>
          </a:p>
          <a:p>
            <a:pPr lvl="1">
              <a:lnSpc>
                <a:spcPct val="100000"/>
              </a:lnSpc>
            </a:pPr>
            <a:r>
              <a:rPr lang="en-US" dirty="0">
                <a:latin typeface="Hind Medium" panose="02000000000000000000" pitchFamily="2" charset="77"/>
                <a:cs typeface="Hind Medium" panose="02000000000000000000" pitchFamily="2" charset="77"/>
              </a:rPr>
              <a:t>VM Home- Stores all virtual machine configuration files.</a:t>
            </a:r>
          </a:p>
          <a:p>
            <a:pPr lvl="1">
              <a:lnSpc>
                <a:spcPct val="100000"/>
              </a:lnSpc>
            </a:pPr>
            <a:r>
              <a:rPr lang="en-US" dirty="0">
                <a:latin typeface="Hind Medium" panose="02000000000000000000" pitchFamily="2" charset="77"/>
                <a:cs typeface="Hind Medium" panose="02000000000000000000" pitchFamily="2" charset="77"/>
              </a:rPr>
              <a:t>VMDK- This is the Virtual Machine’s disk file.</a:t>
            </a:r>
          </a:p>
          <a:p>
            <a:pPr lvl="1">
              <a:lnSpc>
                <a:spcPct val="100000"/>
              </a:lnSpc>
            </a:pPr>
            <a:r>
              <a:rPr lang="en-US" dirty="0">
                <a:latin typeface="Hind Medium" panose="02000000000000000000" pitchFamily="2" charset="77"/>
                <a:cs typeface="Hind Medium" panose="02000000000000000000" pitchFamily="2" charset="77"/>
              </a:rPr>
              <a:t>VM Swap- Reduces the amount of memory the host must reserve for VM operations. Created when the VM powers on.</a:t>
            </a:r>
          </a:p>
          <a:p>
            <a:pPr lvl="1">
              <a:lnSpc>
                <a:spcPct val="100000"/>
              </a:lnSpc>
            </a:pPr>
            <a:r>
              <a:rPr lang="en-US" dirty="0">
                <a:latin typeface="Hind Medium" panose="02000000000000000000" pitchFamily="2" charset="77"/>
                <a:cs typeface="Hind Medium" panose="02000000000000000000" pitchFamily="2" charset="77"/>
              </a:rPr>
              <a:t>Snapshot- A copy of the VM’s state at a specific point in time.</a:t>
            </a:r>
          </a:p>
          <a:p>
            <a:pPr lvl="1">
              <a:lnSpc>
                <a:spcPct val="100000"/>
              </a:lnSpc>
            </a:pPr>
            <a:r>
              <a:rPr lang="en-US" dirty="0">
                <a:latin typeface="Hind Medium" panose="02000000000000000000" pitchFamily="2" charset="77"/>
                <a:cs typeface="Hind Medium" panose="02000000000000000000" pitchFamily="2" charset="77"/>
              </a:rPr>
              <a:t>Memory- A backup of the VM’s memory stored on the host file system.</a:t>
            </a:r>
            <a:br>
              <a:rPr lang="en-US" dirty="0">
                <a:latin typeface="Hind Medium" panose="02000000000000000000" pitchFamily="2" charset="77"/>
                <a:cs typeface="Hind Medium" panose="02000000000000000000" pitchFamily="2" charset="77"/>
              </a:rPr>
            </a:br>
            <a:endParaRPr lang="en-US" dirty="0"/>
          </a:p>
          <a:p>
            <a:pPr>
              <a:lnSpc>
                <a:spcPct val="100000"/>
              </a:lnSpc>
            </a:pPr>
            <a:r>
              <a:rPr lang="en-US" dirty="0"/>
              <a:t>An object is created for each virtual disk.</a:t>
            </a:r>
          </a:p>
          <a:p>
            <a:pPr>
              <a:lnSpc>
                <a:spcPct val="100000"/>
              </a:lnSpc>
            </a:pPr>
            <a:r>
              <a:rPr lang="en-US" dirty="0"/>
              <a:t>These objects are logical and are mirrored across the cluster.</a:t>
            </a:r>
          </a:p>
        </p:txBody>
      </p:sp>
      <p:pic>
        <p:nvPicPr>
          <p:cNvPr id="21506" name="Picture 2" descr="A rectangle represents an object made up of a VMDK, a snapshot and a VM home folder.">
            <a:extLst>
              <a:ext uri="{FF2B5EF4-FFF2-40B4-BE49-F238E27FC236}">
                <a16:creationId xmlns:a16="http://schemas.microsoft.com/office/drawing/2014/main" id="{65C20836-8FDF-4DBD-86EB-FFD0B0EBB2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3602" y="951867"/>
            <a:ext cx="3520918" cy="215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454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AEE05-3E13-44DD-8E5E-946C7B5E5425}"/>
              </a:ext>
            </a:extLst>
          </p:cNvPr>
          <p:cNvSpPr>
            <a:spLocks noGrp="1"/>
          </p:cNvSpPr>
          <p:nvPr>
            <p:ph type="title"/>
          </p:nvPr>
        </p:nvSpPr>
        <p:spPr/>
        <p:txBody>
          <a:bodyPr/>
          <a:lstStyle/>
          <a:p>
            <a:r>
              <a:rPr lang="en-US" dirty="0"/>
              <a:t>The Data Center	</a:t>
            </a:r>
          </a:p>
        </p:txBody>
      </p:sp>
      <p:sp>
        <p:nvSpPr>
          <p:cNvPr id="3" name="Content Placeholder 2">
            <a:extLst>
              <a:ext uri="{FF2B5EF4-FFF2-40B4-BE49-F238E27FC236}">
                <a16:creationId xmlns:a16="http://schemas.microsoft.com/office/drawing/2014/main" id="{BD37B61D-364D-4EB2-B0FD-9349C7AAC3DA}"/>
              </a:ext>
            </a:extLst>
          </p:cNvPr>
          <p:cNvSpPr>
            <a:spLocks noGrp="1"/>
          </p:cNvSpPr>
          <p:nvPr>
            <p:ph type="body" idx="1"/>
          </p:nvPr>
        </p:nvSpPr>
        <p:spPr/>
        <p:txBody>
          <a:bodyPr/>
          <a:lstStyle/>
          <a:p>
            <a:pPr marL="0" indent="0">
              <a:buNone/>
            </a:pPr>
            <a:r>
              <a:rPr lang="en-US" dirty="0"/>
              <a:t>Data Centers must provide Availability and Redundancy.</a:t>
            </a:r>
          </a:p>
          <a:p>
            <a:r>
              <a:rPr lang="en-US" dirty="0"/>
              <a:t>Availability - The expectation that the storage is online and running, making it accessible.</a:t>
            </a:r>
          </a:p>
          <a:p>
            <a:r>
              <a:rPr lang="en-US" dirty="0"/>
              <a:t>Redundancy - The duplication of critical components in a system to provide a back-up in the event of a failure in the original location.</a:t>
            </a:r>
          </a:p>
        </p:txBody>
      </p:sp>
    </p:spTree>
    <p:extLst>
      <p:ext uri="{BB962C8B-B14F-4D97-AF65-F5344CB8AC3E}">
        <p14:creationId xmlns:p14="http://schemas.microsoft.com/office/powerpoint/2010/main" val="202399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F5FE3-C459-41AB-9B1A-E934A08EEB00}"/>
              </a:ext>
            </a:extLst>
          </p:cNvPr>
          <p:cNvSpPr>
            <a:spLocks noGrp="1"/>
          </p:cNvSpPr>
          <p:nvPr>
            <p:ph type="title"/>
          </p:nvPr>
        </p:nvSpPr>
        <p:spPr>
          <a:xfrm>
            <a:off x="415600" y="255120"/>
            <a:ext cx="11360800" cy="810400"/>
          </a:xfrm>
        </p:spPr>
        <p:txBody>
          <a:bodyPr/>
          <a:lstStyle/>
          <a:p>
            <a:r>
              <a:rPr lang="en-US" dirty="0"/>
              <a:t>Object and Component Layout</a:t>
            </a:r>
          </a:p>
        </p:txBody>
      </p:sp>
      <p:sp>
        <p:nvSpPr>
          <p:cNvPr id="3" name="Content Placeholder 2">
            <a:extLst>
              <a:ext uri="{FF2B5EF4-FFF2-40B4-BE49-F238E27FC236}">
                <a16:creationId xmlns:a16="http://schemas.microsoft.com/office/drawing/2014/main" id="{4F592A3D-0A12-491E-8631-5CB540830171}"/>
              </a:ext>
            </a:extLst>
          </p:cNvPr>
          <p:cNvSpPr>
            <a:spLocks noGrp="1"/>
          </p:cNvSpPr>
          <p:nvPr>
            <p:ph type="body" idx="1"/>
          </p:nvPr>
        </p:nvSpPr>
        <p:spPr>
          <a:xfrm>
            <a:off x="638022" y="1018152"/>
            <a:ext cx="11360800" cy="4452000"/>
          </a:xfrm>
        </p:spPr>
        <p:txBody>
          <a:bodyPr/>
          <a:lstStyle/>
          <a:p>
            <a:r>
              <a:rPr lang="en-US" dirty="0"/>
              <a:t>A </a:t>
            </a:r>
            <a:r>
              <a:rPr lang="en-US" dirty="0" err="1"/>
              <a:t>vSAN</a:t>
            </a:r>
            <a:r>
              <a:rPr lang="en-US" dirty="0"/>
              <a:t> cluster can store and manage tens of thousands of objects.</a:t>
            </a:r>
          </a:p>
          <a:p>
            <a:r>
              <a:rPr lang="en-US" dirty="0"/>
              <a:t>Objects are striped into components. A single component can not exceed 255GB. If an object is larger, it is striped into multiple components.</a:t>
            </a:r>
          </a:p>
          <a:p>
            <a:r>
              <a:rPr lang="en-US" dirty="0"/>
              <a:t>Policies can also affect the number of components and object is striped into.</a:t>
            </a:r>
          </a:p>
          <a:p>
            <a:r>
              <a:rPr lang="en-US" dirty="0"/>
              <a:t>Objects and components can reside on different hosts.</a:t>
            </a:r>
          </a:p>
          <a:p>
            <a:r>
              <a:rPr lang="en-US" dirty="0"/>
              <a:t>Components make up the ‘leaves’ of the object tree.</a:t>
            </a:r>
          </a:p>
        </p:txBody>
      </p:sp>
      <p:pic>
        <p:nvPicPr>
          <p:cNvPr id="1026" name="Picture 2" descr="An oval above 3 more ovals represent the components in an object’s RAID tree.">
            <a:extLst>
              <a:ext uri="{FF2B5EF4-FFF2-40B4-BE49-F238E27FC236}">
                <a16:creationId xmlns:a16="http://schemas.microsoft.com/office/drawing/2014/main" id="{1208714C-4700-4DCA-881C-AC4AA6650A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3980" y="3559850"/>
            <a:ext cx="44862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886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54D49-47C3-42D1-ADC8-62D2F3C31EE4}"/>
              </a:ext>
            </a:extLst>
          </p:cNvPr>
          <p:cNvSpPr>
            <a:spLocks noGrp="1"/>
          </p:cNvSpPr>
          <p:nvPr>
            <p:ph type="title"/>
          </p:nvPr>
        </p:nvSpPr>
        <p:spPr/>
        <p:txBody>
          <a:bodyPr/>
          <a:lstStyle/>
          <a:p>
            <a:r>
              <a:rPr lang="en-US" dirty="0"/>
              <a:t>Summary of </a:t>
            </a:r>
            <a:r>
              <a:rPr lang="en-US" dirty="0" err="1"/>
              <a:t>vSAN</a:t>
            </a:r>
            <a:r>
              <a:rPr lang="en-US" dirty="0"/>
              <a:t> Benefits</a:t>
            </a:r>
          </a:p>
        </p:txBody>
      </p:sp>
      <p:sp>
        <p:nvSpPr>
          <p:cNvPr id="3" name="Content Placeholder 2">
            <a:extLst>
              <a:ext uri="{FF2B5EF4-FFF2-40B4-BE49-F238E27FC236}">
                <a16:creationId xmlns:a16="http://schemas.microsoft.com/office/drawing/2014/main" id="{39513AD9-A633-4320-B9ED-27675F2281F4}"/>
              </a:ext>
            </a:extLst>
          </p:cNvPr>
          <p:cNvSpPr>
            <a:spLocks noGrp="1"/>
          </p:cNvSpPr>
          <p:nvPr>
            <p:ph type="body" idx="1"/>
          </p:nvPr>
        </p:nvSpPr>
        <p:spPr/>
        <p:txBody>
          <a:bodyPr/>
          <a:lstStyle/>
          <a:p>
            <a:r>
              <a:rPr lang="en-US" dirty="0"/>
              <a:t>Ease of configuration, provisioning, and management. Due to being embedded in the hypervisor, configuration and installation are performed with a few clicks in the vSphere Client.</a:t>
            </a:r>
          </a:p>
          <a:p>
            <a:r>
              <a:rPr lang="en-US" dirty="0"/>
              <a:t>Flexibility and Agility both in meeting changes in demand (both with application needs and scaling needs).</a:t>
            </a:r>
          </a:p>
          <a:p>
            <a:r>
              <a:rPr lang="en-US" dirty="0"/>
              <a:t>Savings accrued from being able to use industry standard x86 hardware rather than proprietary, custom hardware.</a:t>
            </a:r>
          </a:p>
          <a:p>
            <a:r>
              <a:rPr lang="en-US" dirty="0"/>
              <a:t>Higher performance, lower latency reduced resource consumption and need, increased security, streamlined operations, and potential 99.999% availability all granted from using HCI.</a:t>
            </a:r>
          </a:p>
        </p:txBody>
      </p:sp>
    </p:spTree>
    <p:extLst>
      <p:ext uri="{BB962C8B-B14F-4D97-AF65-F5344CB8AC3E}">
        <p14:creationId xmlns:p14="http://schemas.microsoft.com/office/powerpoint/2010/main" val="1506943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49A17-AD0E-48E5-A277-197E821D9C5F}"/>
              </a:ext>
            </a:extLst>
          </p:cNvPr>
          <p:cNvSpPr>
            <a:spLocks noGrp="1"/>
          </p:cNvSpPr>
          <p:nvPr>
            <p:ph type="title"/>
          </p:nvPr>
        </p:nvSpPr>
        <p:spPr/>
        <p:txBody>
          <a:bodyPr/>
          <a:lstStyle/>
          <a:p>
            <a:r>
              <a:rPr lang="en-US" dirty="0"/>
              <a:t>Storage Concepts in the Data Centers</a:t>
            </a:r>
          </a:p>
        </p:txBody>
      </p:sp>
      <p:sp>
        <p:nvSpPr>
          <p:cNvPr id="3" name="Content Placeholder 2">
            <a:extLst>
              <a:ext uri="{FF2B5EF4-FFF2-40B4-BE49-F238E27FC236}">
                <a16:creationId xmlns:a16="http://schemas.microsoft.com/office/drawing/2014/main" id="{236758F0-DE19-4F9B-A6DE-2EA69D089F44}"/>
              </a:ext>
            </a:extLst>
          </p:cNvPr>
          <p:cNvSpPr>
            <a:spLocks noGrp="1"/>
          </p:cNvSpPr>
          <p:nvPr>
            <p:ph type="body" idx="1"/>
          </p:nvPr>
        </p:nvSpPr>
        <p:spPr>
          <a:xfrm>
            <a:off x="415600" y="1296980"/>
            <a:ext cx="11360800" cy="4452000"/>
          </a:xfrm>
        </p:spPr>
        <p:txBody>
          <a:bodyPr>
            <a:normAutofit/>
          </a:bodyPr>
          <a:lstStyle/>
          <a:p>
            <a:r>
              <a:rPr lang="en-US" dirty="0"/>
              <a:t>Abstraction - In a complex system or piece of software, focusing on the most </a:t>
            </a:r>
            <a:br>
              <a:rPr lang="en-US" dirty="0"/>
            </a:br>
            <a:r>
              <a:rPr lang="en-US" dirty="0"/>
              <a:t>relevant details and hiding what can be ignored.</a:t>
            </a:r>
          </a:p>
          <a:p>
            <a:r>
              <a:rPr lang="en-US" dirty="0"/>
              <a:t>Array - Data storage that is made up of multiple storage devices and cache memory.</a:t>
            </a:r>
          </a:p>
          <a:p>
            <a:r>
              <a:rPr lang="en-US" dirty="0"/>
              <a:t>Block Storage (or Block-Level Storage) - Data is saved in fixed-sized volumes called ‘blocks’; each block is treated as an individual storage device, has a unique identifier, and has its own file system.</a:t>
            </a:r>
          </a:p>
          <a:p>
            <a:r>
              <a:rPr lang="en-US" dirty="0"/>
              <a:t>Deploy - To install, test, and run hardware or software in a live environment.</a:t>
            </a:r>
          </a:p>
        </p:txBody>
      </p:sp>
      <p:pic>
        <p:nvPicPr>
          <p:cNvPr id="2050" name="Picture 2" descr="The words, “Some Key Terms”, are highlighted amongst other words that are used in this course.">
            <a:extLst>
              <a:ext uri="{FF2B5EF4-FFF2-40B4-BE49-F238E27FC236}">
                <a16:creationId xmlns:a16="http://schemas.microsoft.com/office/drawing/2014/main" id="{63F1E61A-8643-47AB-85FA-0B9EFA2E5D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4595" y="4336311"/>
            <a:ext cx="3129150" cy="1975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161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072FF-0E13-4429-BCFE-475B151993EF}"/>
              </a:ext>
            </a:extLst>
          </p:cNvPr>
          <p:cNvSpPr>
            <a:spLocks noGrp="1"/>
          </p:cNvSpPr>
          <p:nvPr>
            <p:ph type="title"/>
          </p:nvPr>
        </p:nvSpPr>
        <p:spPr/>
        <p:txBody>
          <a:bodyPr/>
          <a:lstStyle/>
          <a:p>
            <a:r>
              <a:rPr lang="en-US" dirty="0"/>
              <a:t>Storage Concepts in the Data Centers</a:t>
            </a:r>
          </a:p>
        </p:txBody>
      </p:sp>
      <p:sp>
        <p:nvSpPr>
          <p:cNvPr id="3" name="Content Placeholder 2">
            <a:extLst>
              <a:ext uri="{FF2B5EF4-FFF2-40B4-BE49-F238E27FC236}">
                <a16:creationId xmlns:a16="http://schemas.microsoft.com/office/drawing/2014/main" id="{CC9F213A-5E4C-4F66-AB1B-22A7B943A52A}"/>
              </a:ext>
            </a:extLst>
          </p:cNvPr>
          <p:cNvSpPr>
            <a:spLocks noGrp="1"/>
          </p:cNvSpPr>
          <p:nvPr>
            <p:ph type="body" idx="1"/>
          </p:nvPr>
        </p:nvSpPr>
        <p:spPr>
          <a:xfrm>
            <a:off x="415600" y="1726921"/>
            <a:ext cx="11360800" cy="4452000"/>
          </a:xfrm>
        </p:spPr>
        <p:txBody>
          <a:bodyPr/>
          <a:lstStyle/>
          <a:p>
            <a:r>
              <a:rPr lang="en-US" dirty="0"/>
              <a:t>File Storage (or File-Level Storage) - Data is saved in files and folders in a  hierarchical system of directories and sub-directories; in order to be accessed, the storage drives must be configured with the Network File System (NFS) for Unix/Linux systems or Server Message Block (SMB) for Microsoft Windows systems.</a:t>
            </a:r>
          </a:p>
          <a:p>
            <a:r>
              <a:rPr lang="en-US" dirty="0"/>
              <a:t>Logical - Virtual; not physical.</a:t>
            </a:r>
          </a:p>
          <a:p>
            <a:r>
              <a:rPr lang="en-US" dirty="0"/>
              <a:t>Mirror - To make an exact copy of data from one storage device drive to another storage device in real-time. This serves to prevent data loss in the event of a hardware failure. This is also known as RAID 1.</a:t>
            </a:r>
          </a:p>
        </p:txBody>
      </p:sp>
    </p:spTree>
    <p:extLst>
      <p:ext uri="{BB962C8B-B14F-4D97-AF65-F5344CB8AC3E}">
        <p14:creationId xmlns:p14="http://schemas.microsoft.com/office/powerpoint/2010/main" val="48845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24823-E75C-41D0-920A-A1E0B8228601}"/>
              </a:ext>
            </a:extLst>
          </p:cNvPr>
          <p:cNvSpPr>
            <a:spLocks noGrp="1"/>
          </p:cNvSpPr>
          <p:nvPr>
            <p:ph type="title"/>
          </p:nvPr>
        </p:nvSpPr>
        <p:spPr/>
        <p:txBody>
          <a:bodyPr/>
          <a:lstStyle/>
          <a:p>
            <a:r>
              <a:rPr lang="en-US" dirty="0"/>
              <a:t>Storage Concepts in the Data Centers</a:t>
            </a:r>
          </a:p>
        </p:txBody>
      </p:sp>
      <p:sp>
        <p:nvSpPr>
          <p:cNvPr id="3" name="Content Placeholder 2">
            <a:extLst>
              <a:ext uri="{FF2B5EF4-FFF2-40B4-BE49-F238E27FC236}">
                <a16:creationId xmlns:a16="http://schemas.microsoft.com/office/drawing/2014/main" id="{3258AFE8-590C-4A6B-A870-F8118FD3FE37}"/>
              </a:ext>
            </a:extLst>
          </p:cNvPr>
          <p:cNvSpPr>
            <a:spLocks noGrp="1"/>
          </p:cNvSpPr>
          <p:nvPr>
            <p:ph type="body" idx="1"/>
          </p:nvPr>
        </p:nvSpPr>
        <p:spPr/>
        <p:txBody>
          <a:bodyPr/>
          <a:lstStyle/>
          <a:p>
            <a:r>
              <a:rPr lang="en-US" dirty="0"/>
              <a:t>Object - with </a:t>
            </a:r>
            <a:r>
              <a:rPr lang="en-US" dirty="0" err="1"/>
              <a:t>vSAN</a:t>
            </a:r>
            <a:r>
              <a:rPr lang="en-US" dirty="0"/>
              <a:t>, an object is a virtual machine disk (VMDK) file, a snapshot (a</a:t>
            </a:r>
            <a:br>
              <a:rPr lang="en-US" dirty="0"/>
            </a:br>
            <a:r>
              <a:rPr lang="en-US" dirty="0"/>
              <a:t>copy of a VMDK taken at a specific point in time), or the virtual machine home folder.</a:t>
            </a:r>
          </a:p>
          <a:p>
            <a:r>
              <a:rPr lang="en-US" dirty="0"/>
              <a:t>Object Storage (or Object-Based Storage) - Data is bundled together with its metadata (information such as date created, size, and author) and a unique identifier.</a:t>
            </a:r>
          </a:p>
          <a:p>
            <a:r>
              <a:rPr lang="en-US" dirty="0"/>
              <a:t>Policy - A set of rules about the storage requirements of virtual machines and the applications they run.</a:t>
            </a:r>
          </a:p>
        </p:txBody>
      </p:sp>
    </p:spTree>
    <p:extLst>
      <p:ext uri="{BB962C8B-B14F-4D97-AF65-F5344CB8AC3E}">
        <p14:creationId xmlns:p14="http://schemas.microsoft.com/office/powerpoint/2010/main" val="4109255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52CD-51B0-4B1F-86E3-06882081FDA7}"/>
              </a:ext>
            </a:extLst>
          </p:cNvPr>
          <p:cNvSpPr>
            <a:spLocks noGrp="1"/>
          </p:cNvSpPr>
          <p:nvPr>
            <p:ph type="title"/>
          </p:nvPr>
        </p:nvSpPr>
        <p:spPr/>
        <p:txBody>
          <a:bodyPr/>
          <a:lstStyle/>
          <a:p>
            <a:r>
              <a:rPr lang="en-US" dirty="0"/>
              <a:t>Storage Concepts in the Data Centers</a:t>
            </a:r>
          </a:p>
        </p:txBody>
      </p:sp>
      <p:sp>
        <p:nvSpPr>
          <p:cNvPr id="3" name="Content Placeholder 2">
            <a:extLst>
              <a:ext uri="{FF2B5EF4-FFF2-40B4-BE49-F238E27FC236}">
                <a16:creationId xmlns:a16="http://schemas.microsoft.com/office/drawing/2014/main" id="{07755AEE-7A9F-4DE0-8DBC-8C304B79333F}"/>
              </a:ext>
            </a:extLst>
          </p:cNvPr>
          <p:cNvSpPr>
            <a:spLocks noGrp="1"/>
          </p:cNvSpPr>
          <p:nvPr>
            <p:ph type="body" idx="1"/>
          </p:nvPr>
        </p:nvSpPr>
        <p:spPr>
          <a:xfrm>
            <a:off x="415600" y="1357067"/>
            <a:ext cx="11360800" cy="4452000"/>
          </a:xfrm>
        </p:spPr>
        <p:txBody>
          <a:bodyPr>
            <a:normAutofit lnSpcReduction="10000"/>
          </a:bodyPr>
          <a:lstStyle/>
          <a:p>
            <a:r>
              <a:rPr lang="en-US" dirty="0"/>
              <a:t>RAID (Redundant Array of Independent Disks) - Storage that is made up of multiple hard drives. The same data is stored across different disks. The method by which this data is stored is classified by RAID levels.</a:t>
            </a:r>
          </a:p>
          <a:p>
            <a:pPr lvl="1"/>
            <a:r>
              <a:rPr lang="en-US" dirty="0">
                <a:latin typeface="Hind Medium" panose="02000000000000000000" pitchFamily="2" charset="77"/>
                <a:cs typeface="Hind Medium" panose="02000000000000000000" pitchFamily="2" charset="77"/>
              </a:rPr>
              <a:t>RAID 0- Striping with no fault tolerance or redundancy. Designed for speed.</a:t>
            </a:r>
          </a:p>
          <a:p>
            <a:pPr lvl="1"/>
            <a:r>
              <a:rPr lang="en-US" dirty="0">
                <a:latin typeface="Hind Medium" panose="02000000000000000000" pitchFamily="2" charset="77"/>
                <a:cs typeface="Hind Medium" panose="02000000000000000000" pitchFamily="2" charset="77"/>
              </a:rPr>
              <a:t>RAID 1- Mirroring with no striping. Designed for reliability.</a:t>
            </a:r>
          </a:p>
          <a:p>
            <a:pPr lvl="1"/>
            <a:r>
              <a:rPr lang="en-US" dirty="0">
                <a:latin typeface="Hind Medium" panose="02000000000000000000" pitchFamily="2" charset="77"/>
                <a:cs typeface="Hind Medium" panose="02000000000000000000" pitchFamily="2" charset="77"/>
              </a:rPr>
              <a:t>There are other RAID formats that utilize both striping and mirroring. </a:t>
            </a:r>
            <a:br>
              <a:rPr lang="en-US" dirty="0">
                <a:latin typeface="Hind Medium" panose="02000000000000000000" pitchFamily="2" charset="77"/>
                <a:cs typeface="Hind Medium" panose="02000000000000000000" pitchFamily="2" charset="77"/>
              </a:rPr>
            </a:br>
            <a:endParaRPr lang="en-US" dirty="0">
              <a:latin typeface="Hind Medium" panose="02000000000000000000" pitchFamily="2" charset="77"/>
              <a:cs typeface="Hind Medium" panose="02000000000000000000" pitchFamily="2" charset="77"/>
            </a:endParaRPr>
          </a:p>
          <a:p>
            <a:r>
              <a:rPr lang="en-US" dirty="0"/>
              <a:t>Stripe - To divide a piece of data into equally-sized units which are then spread across multiple storage devices; no copies of the data are made. This is often referred to as RAID 0.</a:t>
            </a:r>
          </a:p>
        </p:txBody>
      </p:sp>
    </p:spTree>
    <p:extLst>
      <p:ext uri="{BB962C8B-B14F-4D97-AF65-F5344CB8AC3E}">
        <p14:creationId xmlns:p14="http://schemas.microsoft.com/office/powerpoint/2010/main" val="1855039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B5177-39F5-4C60-B2BF-36BB78B09ACB}"/>
              </a:ext>
            </a:extLst>
          </p:cNvPr>
          <p:cNvSpPr>
            <a:spLocks noGrp="1"/>
          </p:cNvSpPr>
          <p:nvPr>
            <p:ph type="title"/>
          </p:nvPr>
        </p:nvSpPr>
        <p:spPr/>
        <p:txBody>
          <a:bodyPr/>
          <a:lstStyle/>
          <a:p>
            <a:r>
              <a:rPr lang="en-US" dirty="0"/>
              <a:t>Local Disk Storage</a:t>
            </a:r>
          </a:p>
        </p:txBody>
      </p:sp>
      <p:sp>
        <p:nvSpPr>
          <p:cNvPr id="3" name="Content Placeholder 2">
            <a:extLst>
              <a:ext uri="{FF2B5EF4-FFF2-40B4-BE49-F238E27FC236}">
                <a16:creationId xmlns:a16="http://schemas.microsoft.com/office/drawing/2014/main" id="{9CA3F832-8D97-469F-9D03-151DFC5A8BB5}"/>
              </a:ext>
            </a:extLst>
          </p:cNvPr>
          <p:cNvSpPr>
            <a:spLocks noGrp="1"/>
          </p:cNvSpPr>
          <p:nvPr>
            <p:ph type="body" idx="1"/>
          </p:nvPr>
        </p:nvSpPr>
        <p:spPr>
          <a:xfrm>
            <a:off x="415600" y="1859333"/>
            <a:ext cx="11360800" cy="4452000"/>
          </a:xfrm>
        </p:spPr>
        <p:txBody>
          <a:bodyPr>
            <a:normAutofit/>
          </a:bodyPr>
          <a:lstStyle/>
          <a:p>
            <a:r>
              <a:rPr lang="en-US" dirty="0"/>
              <a:t>Has a 1:1 relationship between storage device and personal device or server</a:t>
            </a:r>
          </a:p>
          <a:p>
            <a:r>
              <a:rPr lang="en-US" dirty="0"/>
              <a:t>3 types of Local Disk Storage:</a:t>
            </a:r>
          </a:p>
          <a:p>
            <a:pPr lvl="1">
              <a:lnSpc>
                <a:spcPct val="100000"/>
              </a:lnSpc>
            </a:pPr>
            <a:r>
              <a:rPr lang="en-US" dirty="0">
                <a:latin typeface="Hind Medium" panose="02000000000000000000" pitchFamily="2" charset="77"/>
                <a:cs typeface="Hind Medium" panose="02000000000000000000" pitchFamily="2" charset="77"/>
              </a:rPr>
              <a:t>Hard Disk Drives (HDDs) - Utilizes a platter and magnets to store 1s by magnetizing and 0s by demagnetizing. Spinning platter can cause data loss in the event of abrupt shutdown. These are known for their large amount of storage at an affordable price.</a:t>
            </a:r>
          </a:p>
          <a:p>
            <a:pPr lvl="1">
              <a:lnSpc>
                <a:spcPct val="100000"/>
              </a:lnSpc>
            </a:pPr>
            <a:r>
              <a:rPr lang="en-US" dirty="0">
                <a:latin typeface="Hind Medium" panose="02000000000000000000" pitchFamily="2" charset="77"/>
                <a:cs typeface="Hind Medium" panose="02000000000000000000" pitchFamily="2" charset="77"/>
              </a:rPr>
              <a:t>Solid State Drives (SSDs) - Utilizes transistors to store data in electrical charges. Transistors that conduct current have a value of 1 and a chain that doesn’t conduct current has a value of 0. Faster than HDDs, but more expensive.</a:t>
            </a:r>
          </a:p>
          <a:p>
            <a:pPr lvl="1">
              <a:lnSpc>
                <a:spcPct val="100000"/>
              </a:lnSpc>
            </a:pPr>
            <a:r>
              <a:rPr lang="en-US" dirty="0">
                <a:latin typeface="Hind Medium" panose="02000000000000000000" pitchFamily="2" charset="77"/>
                <a:cs typeface="Hind Medium" panose="02000000000000000000" pitchFamily="2" charset="77"/>
              </a:rPr>
              <a:t>Optical Disk Drives (ODDs) - Utilizes a laser to read 0s and 1s from a spinning disk. CDs, DVDs, Blu-Ray discs. Inexpensive, and highly portable.</a:t>
            </a:r>
          </a:p>
          <a:p>
            <a:pPr lvl="1"/>
            <a:endParaRPr lang="en-US" dirty="0"/>
          </a:p>
        </p:txBody>
      </p:sp>
      <p:pic>
        <p:nvPicPr>
          <p:cNvPr id="3074" name="Picture 2" descr="A man uses a laptop connected to a USB cable connected to a device labeled Direct Attached Storage">
            <a:extLst>
              <a:ext uri="{FF2B5EF4-FFF2-40B4-BE49-F238E27FC236}">
                <a16:creationId xmlns:a16="http://schemas.microsoft.com/office/drawing/2014/main" id="{1CBF283E-A12F-4662-8C2D-F3A38E0333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5272" y="241627"/>
            <a:ext cx="3581455" cy="1681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374225"/>
      </p:ext>
    </p:extLst>
  </p:cSld>
  <p:clrMapOvr>
    <a:masterClrMapping/>
  </p:clrMapOvr>
</p:sld>
</file>

<file path=ppt/theme/theme1.xml><?xml version="1.0" encoding="utf-8"?>
<a:theme xmlns:a="http://schemas.openxmlformats.org/drawingml/2006/main" name="BluePPTTheme">
  <a:themeElements>
    <a:clrScheme name="Custom 1">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BluePPTTheme" id="{B99031BB-B466-B94F-9FB3-2A84B278D52C}" vid="{306F29AA-6D09-DE45-B853-8DBE4FBB333D}"/>
    </a:ext>
  </a:extLst>
</a:theme>
</file>

<file path=docProps/app.xml><?xml version="1.0" encoding="utf-8"?>
<Properties xmlns="http://schemas.openxmlformats.org/officeDocument/2006/extended-properties" xmlns:vt="http://schemas.openxmlformats.org/officeDocument/2006/docPropsVTypes">
  <Template>BluePPTTheme</Template>
  <TotalTime>4753</TotalTime>
  <Words>2965</Words>
  <Application>Microsoft Macintosh PowerPoint</Application>
  <PresentationFormat>Widescreen</PresentationFormat>
  <Paragraphs>253</Paragraphs>
  <Slides>41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Courier New</vt:lpstr>
      <vt:lpstr>Hind</vt:lpstr>
      <vt:lpstr>Hind Medium</vt:lpstr>
      <vt:lpstr>Roboto</vt:lpstr>
      <vt:lpstr>Roboto Slab</vt:lpstr>
      <vt:lpstr>BluePPTTheme</vt:lpstr>
      <vt:lpstr>Software-Defined Storage Concepts</vt:lpstr>
      <vt:lpstr>This content will cover</vt:lpstr>
      <vt:lpstr>The Data Center</vt:lpstr>
      <vt:lpstr>The Data Center </vt:lpstr>
      <vt:lpstr>Storage Concepts in the Data Centers</vt:lpstr>
      <vt:lpstr>Storage Concepts in the Data Centers</vt:lpstr>
      <vt:lpstr>Storage Concepts in the Data Centers</vt:lpstr>
      <vt:lpstr>Storage Concepts in the Data Centers</vt:lpstr>
      <vt:lpstr>Local Disk Storage</vt:lpstr>
      <vt:lpstr>Local Disk Storage Protocols</vt:lpstr>
      <vt:lpstr>Network-Attached Storage</vt:lpstr>
      <vt:lpstr>Storage Area Network</vt:lpstr>
      <vt:lpstr>Storage Area Network</vt:lpstr>
      <vt:lpstr>Virtualized Storage</vt:lpstr>
      <vt:lpstr>Virtual Machine File System</vt:lpstr>
      <vt:lpstr>Network File System</vt:lpstr>
      <vt:lpstr>Virtual Volumes</vt:lpstr>
      <vt:lpstr>VVOLS</vt:lpstr>
      <vt:lpstr>Virtualized Storage Area Networks</vt:lpstr>
      <vt:lpstr>Software-Defined Storage</vt:lpstr>
      <vt:lpstr>Advantages of Software-Defined Storage</vt:lpstr>
      <vt:lpstr>Types of Software-Defined Storage</vt:lpstr>
      <vt:lpstr>Software-Defined Storage Model</vt:lpstr>
      <vt:lpstr>Virtual Data Plane</vt:lpstr>
      <vt:lpstr>Policy-driven Control Plane</vt:lpstr>
      <vt:lpstr>Storage Policy-based Management</vt:lpstr>
      <vt:lpstr>Virtual Data Services</vt:lpstr>
      <vt:lpstr>Hyper-Converged Infrastructure</vt:lpstr>
      <vt:lpstr>Benefits of an HCI Model</vt:lpstr>
      <vt:lpstr>Software Stack Components</vt:lpstr>
      <vt:lpstr>Storage Policies Management</vt:lpstr>
      <vt:lpstr>Application Programming Interfaces</vt:lpstr>
      <vt:lpstr>Hyper-Converged Storage vSAN</vt:lpstr>
      <vt:lpstr>Attributes of vSAN</vt:lpstr>
      <vt:lpstr>Attributes of vSAN</vt:lpstr>
      <vt:lpstr>Attributes of vSAN</vt:lpstr>
      <vt:lpstr>Attributes of vSAN</vt:lpstr>
      <vt:lpstr>Cache Layer and Capacity Layer</vt:lpstr>
      <vt:lpstr>Object and Component Layout</vt:lpstr>
      <vt:lpstr>Object and Component Layout</vt:lpstr>
      <vt:lpstr>Summary of vSAN Benefits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[NDG + VMware] Software-Defined Storage Concepts</dc:title>
  <dc:creator>Melphius DuMonte</dc:creator>
  <cp:lastModifiedBy>Microsoft Office User</cp:lastModifiedBy>
  <cp:revision>64</cp:revision>
  <dcterms:created xsi:type="dcterms:W3CDTF">2019-07-17T14:28:22Z</dcterms:created>
  <dcterms:modified xsi:type="dcterms:W3CDTF">2019-08-20T01:58:28Z</dcterms:modified>
</cp:coreProperties>
</file>