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11"/>
  </p:notesMasterIdLst>
  <p:sldIdLst>
    <p:sldId id="256" r:id="rId2"/>
    <p:sldId id="258" r:id="rId3"/>
    <p:sldId id="312" r:id="rId4"/>
    <p:sldId id="311" r:id="rId5"/>
    <p:sldId id="260" r:id="rId6"/>
    <p:sldId id="263" r:id="rId7"/>
    <p:sldId id="304" r:id="rId8"/>
    <p:sldId id="264" r:id="rId9"/>
    <p:sldId id="266" r:id="rId10"/>
    <p:sldId id="267" r:id="rId11"/>
    <p:sldId id="314" r:id="rId12"/>
    <p:sldId id="319" r:id="rId13"/>
    <p:sldId id="320" r:id="rId14"/>
    <p:sldId id="268" r:id="rId15"/>
    <p:sldId id="269" r:id="rId16"/>
    <p:sldId id="317" r:id="rId17"/>
    <p:sldId id="270" r:id="rId18"/>
    <p:sldId id="271" r:id="rId19"/>
    <p:sldId id="321" r:id="rId20"/>
    <p:sldId id="275" r:id="rId21"/>
    <p:sldId id="272" r:id="rId22"/>
    <p:sldId id="273" r:id="rId23"/>
    <p:sldId id="373" r:id="rId24"/>
    <p:sldId id="274" r:id="rId25"/>
    <p:sldId id="276" r:id="rId26"/>
    <p:sldId id="277" r:id="rId27"/>
    <p:sldId id="278" r:id="rId28"/>
    <p:sldId id="279" r:id="rId29"/>
    <p:sldId id="280" r:id="rId30"/>
    <p:sldId id="282" r:id="rId31"/>
    <p:sldId id="322" r:id="rId32"/>
    <p:sldId id="281" r:id="rId33"/>
    <p:sldId id="283" r:id="rId34"/>
    <p:sldId id="323" r:id="rId35"/>
    <p:sldId id="284" r:id="rId36"/>
    <p:sldId id="324" r:id="rId37"/>
    <p:sldId id="285" r:id="rId38"/>
    <p:sldId id="286" r:id="rId39"/>
    <p:sldId id="287" r:id="rId40"/>
    <p:sldId id="325" r:id="rId41"/>
    <p:sldId id="327" r:id="rId42"/>
    <p:sldId id="326" r:id="rId43"/>
    <p:sldId id="328" r:id="rId44"/>
    <p:sldId id="288" r:id="rId45"/>
    <p:sldId id="330" r:id="rId46"/>
    <p:sldId id="329" r:id="rId47"/>
    <p:sldId id="331" r:id="rId48"/>
    <p:sldId id="289" r:id="rId49"/>
    <p:sldId id="290" r:id="rId50"/>
    <p:sldId id="291" r:id="rId51"/>
    <p:sldId id="292" r:id="rId52"/>
    <p:sldId id="294" r:id="rId53"/>
    <p:sldId id="295" r:id="rId54"/>
    <p:sldId id="293" r:id="rId55"/>
    <p:sldId id="332" r:id="rId56"/>
    <p:sldId id="306" r:id="rId57"/>
    <p:sldId id="334" r:id="rId58"/>
    <p:sldId id="335" r:id="rId59"/>
    <p:sldId id="336" r:id="rId60"/>
    <p:sldId id="337" r:id="rId61"/>
    <p:sldId id="307" r:id="rId62"/>
    <p:sldId id="338" r:id="rId63"/>
    <p:sldId id="339" r:id="rId64"/>
    <p:sldId id="333" r:id="rId65"/>
    <p:sldId id="340" r:id="rId66"/>
    <p:sldId id="341" r:id="rId67"/>
    <p:sldId id="342" r:id="rId68"/>
    <p:sldId id="343" r:id="rId69"/>
    <p:sldId id="344" r:id="rId70"/>
    <p:sldId id="345" r:id="rId71"/>
    <p:sldId id="346" r:id="rId72"/>
    <p:sldId id="347" r:id="rId73"/>
    <p:sldId id="348" r:id="rId74"/>
    <p:sldId id="349" r:id="rId75"/>
    <p:sldId id="350" r:id="rId76"/>
    <p:sldId id="351" r:id="rId77"/>
    <p:sldId id="352" r:id="rId78"/>
    <p:sldId id="353" r:id="rId79"/>
    <p:sldId id="354" r:id="rId80"/>
    <p:sldId id="357" r:id="rId81"/>
    <p:sldId id="355" r:id="rId82"/>
    <p:sldId id="356" r:id="rId83"/>
    <p:sldId id="358" r:id="rId84"/>
    <p:sldId id="359" r:id="rId85"/>
    <p:sldId id="360" r:id="rId86"/>
    <p:sldId id="361" r:id="rId87"/>
    <p:sldId id="305" r:id="rId88"/>
    <p:sldId id="296" r:id="rId89"/>
    <p:sldId id="297" r:id="rId90"/>
    <p:sldId id="298" r:id="rId91"/>
    <p:sldId id="299" r:id="rId92"/>
    <p:sldId id="300" r:id="rId93"/>
    <p:sldId id="301" r:id="rId94"/>
    <p:sldId id="302" r:id="rId95"/>
    <p:sldId id="363" r:id="rId96"/>
    <p:sldId id="303" r:id="rId97"/>
    <p:sldId id="362" r:id="rId98"/>
    <p:sldId id="308" r:id="rId99"/>
    <p:sldId id="309" r:id="rId100"/>
    <p:sldId id="364" r:id="rId101"/>
    <p:sldId id="365" r:id="rId102"/>
    <p:sldId id="366" r:id="rId103"/>
    <p:sldId id="310" r:id="rId104"/>
    <p:sldId id="367" r:id="rId105"/>
    <p:sldId id="368" r:id="rId106"/>
    <p:sldId id="369" r:id="rId107"/>
    <p:sldId id="370" r:id="rId108"/>
    <p:sldId id="372" r:id="rId109"/>
    <p:sldId id="371" r:id="rId110"/>
  </p:sldIdLst>
  <p:sldSz cx="9144000" cy="5143500" type="screen16x9"/>
  <p:notesSz cx="6858000" cy="9144000"/>
  <p:embeddedFontLst>
    <p:embeddedFont>
      <p:font typeface="Hind" panose="02000000000000000000" pitchFamily="2" charset="77"/>
      <p:regular r:id="rId112"/>
      <p:bold r:id="rId113"/>
    </p:embeddedFont>
    <p:embeddedFont>
      <p:font typeface="Hind Medium" panose="020B0604020202020204" pitchFamily="34" charset="0"/>
      <p:regular r:id="rId114"/>
      <p:bold r:id="rId115"/>
    </p:embeddedFont>
    <p:embeddedFont>
      <p:font typeface="Roboto" panose="02000000000000000000" pitchFamily="2" charset="0"/>
      <p:regular r:id="rId116"/>
      <p:bold r:id="rId117"/>
      <p:italic r:id="rId118"/>
      <p:boldItalic r:id="rId119"/>
    </p:embeddedFont>
    <p:embeddedFont>
      <p:font typeface="Trebuchet MS" panose="020B0703020202090204" pitchFamily="34" charset="0"/>
      <p:regular r:id="rId120"/>
      <p:bold r:id="rId121"/>
      <p:italic r:id="rId122"/>
      <p:boldItalic r:id="rId1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en" initials="K" lastIdx="19" clrIdx="0">
    <p:extLst>
      <p:ext uri="{19B8F6BF-5375-455C-9EA6-DF929625EA0E}">
        <p15:presenceInfo xmlns:p15="http://schemas.microsoft.com/office/powerpoint/2012/main" userId="Kar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177"/>
    <a:srgbClr val="005B99"/>
    <a:srgbClr val="2A3990"/>
    <a:srgbClr val="A8D8FA"/>
    <a:srgbClr val="5E9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1"/>
    <p:restoredTop sz="90408"/>
  </p:normalViewPr>
  <p:slideViewPr>
    <p:cSldViewPr snapToGrid="0">
      <p:cViewPr varScale="1">
        <p:scale>
          <a:sx n="154" d="100"/>
          <a:sy n="154" d="100"/>
        </p:scale>
        <p:origin x="616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6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1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2.fntdata"/><Relationship Id="rId128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2.fntdata"/><Relationship Id="rId118" Type="http://schemas.openxmlformats.org/officeDocument/2006/relationships/font" Target="fonts/font7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commentAuthors" Target="commentAuthor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3.fntdata"/><Relationship Id="rId119" Type="http://schemas.openxmlformats.org/officeDocument/2006/relationships/font" Target="fonts/font8.fntdata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font" Target="fonts/font9.fntdata"/><Relationship Id="rId125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0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9958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7348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18243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701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2934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0685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02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164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9362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53187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7973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3154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3402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1787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585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88123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63639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91783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923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81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5790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9804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21066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50250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069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1002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8096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1571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9955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56817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3870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28634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98065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4139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5360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0635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26406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8207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62357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06829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9377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6215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47717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8494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9978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76482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51357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08625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12511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09188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8428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56088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09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955537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99738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340768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99039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72116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9892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79303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67953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28791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8330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85542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125831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440426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8737428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72788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8756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135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DG Themed_Geo" type="title">
  <p:cSld name="TITLE">
    <p:bg>
      <p:bgPr>
        <a:solidFill>
          <a:srgbClr val="005B99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26" name="Shape 86">
            <a:extLst>
              <a:ext uri="{FF2B5EF4-FFF2-40B4-BE49-F238E27FC236}">
                <a16:creationId xmlns:a16="http://schemas.microsoft.com/office/drawing/2014/main" id="{F49A1D50-E5E8-C64C-B7A7-6E9D9E172432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18663" y="4645152"/>
            <a:ext cx="1620000" cy="498348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94;p13">
            <a:extLst>
              <a:ext uri="{FF2B5EF4-FFF2-40B4-BE49-F238E27FC236}">
                <a16:creationId xmlns:a16="http://schemas.microsoft.com/office/drawing/2014/main" id="{0CAD8B26-92BA-0246-8F4A-98939B8E9A5C}"/>
              </a:ext>
            </a:extLst>
          </p:cNvPr>
          <p:cNvSpPr/>
          <p:nvPr userDrawn="1"/>
        </p:nvSpPr>
        <p:spPr>
          <a:xfrm flipH="1">
            <a:off x="1824466" y="5021182"/>
            <a:ext cx="1079200" cy="12231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95;p13">
            <a:extLst>
              <a:ext uri="{FF2B5EF4-FFF2-40B4-BE49-F238E27FC236}">
                <a16:creationId xmlns:a16="http://schemas.microsoft.com/office/drawing/2014/main" id="{98918092-597F-1D42-A825-B6B35D90AC1A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96;p13">
            <a:extLst>
              <a:ext uri="{FF2B5EF4-FFF2-40B4-BE49-F238E27FC236}">
                <a16:creationId xmlns:a16="http://schemas.microsoft.com/office/drawing/2014/main" id="{E1B0E1F0-052F-0F4C-BBED-556BE0A34CE7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97;p13">
            <a:extLst>
              <a:ext uri="{FF2B5EF4-FFF2-40B4-BE49-F238E27FC236}">
                <a16:creationId xmlns:a16="http://schemas.microsoft.com/office/drawing/2014/main" id="{FC64C63E-4B79-DA44-8984-BA51C42E0A9A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98;p13">
            <a:extLst>
              <a:ext uri="{FF2B5EF4-FFF2-40B4-BE49-F238E27FC236}">
                <a16:creationId xmlns:a16="http://schemas.microsoft.com/office/drawing/2014/main" id="{3921F00F-320B-0846-A57C-C02EA11ABE36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" name="Google Shape;99;p13">
            <a:extLst>
              <a:ext uri="{FF2B5EF4-FFF2-40B4-BE49-F238E27FC236}">
                <a16:creationId xmlns:a16="http://schemas.microsoft.com/office/drawing/2014/main" id="{D221C848-ADD0-4F49-8806-3FAFD62DD8EA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710" y="4474759"/>
            <a:ext cx="1194270" cy="607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Shape 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21" name="Google Shape;95;p13">
            <a:extLst>
              <a:ext uri="{FF2B5EF4-FFF2-40B4-BE49-F238E27FC236}">
                <a16:creationId xmlns:a16="http://schemas.microsoft.com/office/drawing/2014/main" id="{7CA9E317-9F86-3E4C-9DE7-0E28E1943A28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96;p13">
            <a:extLst>
              <a:ext uri="{FF2B5EF4-FFF2-40B4-BE49-F238E27FC236}">
                <a16:creationId xmlns:a16="http://schemas.microsoft.com/office/drawing/2014/main" id="{E261D2F5-954D-FC40-81F1-6C4A7CB1DC89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97;p13">
            <a:extLst>
              <a:ext uri="{FF2B5EF4-FFF2-40B4-BE49-F238E27FC236}">
                <a16:creationId xmlns:a16="http://schemas.microsoft.com/office/drawing/2014/main" id="{6C95E79F-2311-B54A-B7CD-065C68B73DD5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98;p13">
            <a:extLst>
              <a:ext uri="{FF2B5EF4-FFF2-40B4-BE49-F238E27FC236}">
                <a16:creationId xmlns:a16="http://schemas.microsoft.com/office/drawing/2014/main" id="{C3E89FDD-2D6B-8C47-B321-588C28A45E9D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" name="Google Shape;99;p13">
            <a:extLst>
              <a:ext uri="{FF2B5EF4-FFF2-40B4-BE49-F238E27FC236}">
                <a16:creationId xmlns:a16="http://schemas.microsoft.com/office/drawing/2014/main" id="{727A4A28-9F16-7449-BAEF-069CEF545BC4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98;p13">
            <a:extLst>
              <a:ext uri="{FF2B5EF4-FFF2-40B4-BE49-F238E27FC236}">
                <a16:creationId xmlns:a16="http://schemas.microsoft.com/office/drawing/2014/main" id="{A5A84737-E55E-6444-B448-CB1EAA86FEAB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E26DF3A-922E-6542-8E5A-535B2E48BED1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NDG.tech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28" name="Google Shape;130;p17">
            <a:extLst>
              <a:ext uri="{FF2B5EF4-FFF2-40B4-BE49-F238E27FC236}">
                <a16:creationId xmlns:a16="http://schemas.microsoft.com/office/drawing/2014/main" id="{F79D2012-94E9-494F-988B-93D31F70F40A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" name="Google Shape;95;p13">
            <a:extLst>
              <a:ext uri="{FF2B5EF4-FFF2-40B4-BE49-F238E27FC236}">
                <a16:creationId xmlns:a16="http://schemas.microsoft.com/office/drawing/2014/main" id="{637B662F-BC06-1441-AF76-8D12A93C733F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96;p13">
            <a:extLst>
              <a:ext uri="{FF2B5EF4-FFF2-40B4-BE49-F238E27FC236}">
                <a16:creationId xmlns:a16="http://schemas.microsoft.com/office/drawing/2014/main" id="{00EE2E5B-E302-4D41-8593-97BAF21014F0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97;p13">
            <a:extLst>
              <a:ext uri="{FF2B5EF4-FFF2-40B4-BE49-F238E27FC236}">
                <a16:creationId xmlns:a16="http://schemas.microsoft.com/office/drawing/2014/main" id="{C5FAF323-E07C-C34C-B14F-390C4355CC13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98;p13">
            <a:extLst>
              <a:ext uri="{FF2B5EF4-FFF2-40B4-BE49-F238E27FC236}">
                <a16:creationId xmlns:a16="http://schemas.microsoft.com/office/drawing/2014/main" id="{C50469C1-1D0D-A341-8E4B-E52900A21134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" name="Google Shape;99;p13">
            <a:extLst>
              <a:ext uri="{FF2B5EF4-FFF2-40B4-BE49-F238E27FC236}">
                <a16:creationId xmlns:a16="http://schemas.microsoft.com/office/drawing/2014/main" id="{D01F0EE3-73DA-5449-8415-215CA9B8CE31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98;p13">
            <a:extLst>
              <a:ext uri="{FF2B5EF4-FFF2-40B4-BE49-F238E27FC236}">
                <a16:creationId xmlns:a16="http://schemas.microsoft.com/office/drawing/2014/main" id="{F1F91516-5F48-8947-9463-FAEA669AAE43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066CAA-6080-1D48-BB7F-DC9C89982A58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NDG.tech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13" name="Google Shape;130;p17">
            <a:extLst>
              <a:ext uri="{FF2B5EF4-FFF2-40B4-BE49-F238E27FC236}">
                <a16:creationId xmlns:a16="http://schemas.microsoft.com/office/drawing/2014/main" id="{AB9750BD-074A-7640-9762-3917AB073030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" name="Google Shape;95;p13">
            <a:extLst>
              <a:ext uri="{FF2B5EF4-FFF2-40B4-BE49-F238E27FC236}">
                <a16:creationId xmlns:a16="http://schemas.microsoft.com/office/drawing/2014/main" id="{B3977911-4553-9C43-8901-52A2C262AE37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6;p13">
            <a:extLst>
              <a:ext uri="{FF2B5EF4-FFF2-40B4-BE49-F238E27FC236}">
                <a16:creationId xmlns:a16="http://schemas.microsoft.com/office/drawing/2014/main" id="{7EDBEE86-C074-4041-8D45-26A1D714E925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97;p13">
            <a:extLst>
              <a:ext uri="{FF2B5EF4-FFF2-40B4-BE49-F238E27FC236}">
                <a16:creationId xmlns:a16="http://schemas.microsoft.com/office/drawing/2014/main" id="{D5E6E53F-380D-4C45-BD1E-8B45041EA16C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98;p13">
            <a:extLst>
              <a:ext uri="{FF2B5EF4-FFF2-40B4-BE49-F238E27FC236}">
                <a16:creationId xmlns:a16="http://schemas.microsoft.com/office/drawing/2014/main" id="{1A0B3DAB-DC38-DF4F-8CBD-AC3F1062E3B4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Google Shape;99;p13">
            <a:extLst>
              <a:ext uri="{FF2B5EF4-FFF2-40B4-BE49-F238E27FC236}">
                <a16:creationId xmlns:a16="http://schemas.microsoft.com/office/drawing/2014/main" id="{076A7270-624B-E341-982D-122A47C78BE3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8;p13">
            <a:extLst>
              <a:ext uri="{FF2B5EF4-FFF2-40B4-BE49-F238E27FC236}">
                <a16:creationId xmlns:a16="http://schemas.microsoft.com/office/drawing/2014/main" id="{9EF3E33B-6865-854B-90CF-8371ED3C677E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838F7A-7F9E-9B4D-B652-145612010EA1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NDG.tech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11" name="Google Shape;130;p17">
            <a:extLst>
              <a:ext uri="{FF2B5EF4-FFF2-40B4-BE49-F238E27FC236}">
                <a16:creationId xmlns:a16="http://schemas.microsoft.com/office/drawing/2014/main" id="{ECB70339-AD0F-1B4F-B9C5-4B9639E38FC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5" name="Google Shape;95;p13">
            <a:extLst>
              <a:ext uri="{FF2B5EF4-FFF2-40B4-BE49-F238E27FC236}">
                <a16:creationId xmlns:a16="http://schemas.microsoft.com/office/drawing/2014/main" id="{B7BAAC6D-43F1-6E4B-9A8F-46D3717A0B07}"/>
              </a:ext>
            </a:extLst>
          </p:cNvPr>
          <p:cNvSpPr/>
          <p:nvPr userDrawn="1"/>
        </p:nvSpPr>
        <p:spPr>
          <a:xfrm flipH="1">
            <a:off x="2903666" y="5021182"/>
            <a:ext cx="1079200" cy="122318"/>
          </a:xfrm>
          <a:prstGeom prst="rect">
            <a:avLst/>
          </a:prstGeom>
          <a:solidFill>
            <a:srgbClr val="ACD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96;p13">
            <a:extLst>
              <a:ext uri="{FF2B5EF4-FFF2-40B4-BE49-F238E27FC236}">
                <a16:creationId xmlns:a16="http://schemas.microsoft.com/office/drawing/2014/main" id="{BCA76CDB-8B26-0C4B-A089-E1AC6CD9DF51}"/>
              </a:ext>
            </a:extLst>
          </p:cNvPr>
          <p:cNvSpPr/>
          <p:nvPr userDrawn="1"/>
        </p:nvSpPr>
        <p:spPr>
          <a:xfrm flipH="1">
            <a:off x="3982866" y="5021182"/>
            <a:ext cx="1079200" cy="122318"/>
          </a:xfrm>
          <a:prstGeom prst="rect">
            <a:avLst/>
          </a:prstGeom>
          <a:solidFill>
            <a:srgbClr val="639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97;p13">
            <a:extLst>
              <a:ext uri="{FF2B5EF4-FFF2-40B4-BE49-F238E27FC236}">
                <a16:creationId xmlns:a16="http://schemas.microsoft.com/office/drawing/2014/main" id="{8DBA354C-6652-B440-A24F-276A2A910BF9}"/>
              </a:ext>
            </a:extLst>
          </p:cNvPr>
          <p:cNvSpPr/>
          <p:nvPr userDrawn="1"/>
        </p:nvSpPr>
        <p:spPr>
          <a:xfrm flipH="1">
            <a:off x="5062066" y="5021182"/>
            <a:ext cx="1079200" cy="122318"/>
          </a:xfrm>
          <a:prstGeom prst="rect">
            <a:avLst/>
          </a:prstGeom>
          <a:solidFill>
            <a:srgbClr val="3C7AB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98;p13">
            <a:extLst>
              <a:ext uri="{FF2B5EF4-FFF2-40B4-BE49-F238E27FC236}">
                <a16:creationId xmlns:a16="http://schemas.microsoft.com/office/drawing/2014/main" id="{22D9EB77-2EC9-5140-A32C-9721C243D126}"/>
              </a:ext>
            </a:extLst>
          </p:cNvPr>
          <p:cNvSpPr/>
          <p:nvPr userDrawn="1"/>
        </p:nvSpPr>
        <p:spPr>
          <a:xfrm flipH="1">
            <a:off x="6097987" y="5021182"/>
            <a:ext cx="1015476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" name="Google Shape;99;p13">
            <a:extLst>
              <a:ext uri="{FF2B5EF4-FFF2-40B4-BE49-F238E27FC236}">
                <a16:creationId xmlns:a16="http://schemas.microsoft.com/office/drawing/2014/main" id="{AA07ED5D-8143-7D4C-AD2D-6351516678A0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1710" y="4538767"/>
            <a:ext cx="1194270" cy="60758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98;p13">
            <a:extLst>
              <a:ext uri="{FF2B5EF4-FFF2-40B4-BE49-F238E27FC236}">
                <a16:creationId xmlns:a16="http://schemas.microsoft.com/office/drawing/2014/main" id="{CC7B59C8-8E42-7A4C-B784-6F15C9F4A05F}"/>
              </a:ext>
            </a:extLst>
          </p:cNvPr>
          <p:cNvSpPr/>
          <p:nvPr userDrawn="1"/>
        </p:nvSpPr>
        <p:spPr>
          <a:xfrm>
            <a:off x="1709396" y="5021182"/>
            <a:ext cx="1194270" cy="122318"/>
          </a:xfrm>
          <a:prstGeom prst="rect">
            <a:avLst/>
          </a:prstGeom>
          <a:solidFill>
            <a:srgbClr val="2B40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09B3A5-597F-2F41-B119-1681EBEA8E29}"/>
              </a:ext>
            </a:extLst>
          </p:cNvPr>
          <p:cNvSpPr txBox="1"/>
          <p:nvPr userDrawn="1"/>
        </p:nvSpPr>
        <p:spPr>
          <a:xfrm>
            <a:off x="2432909" y="4778550"/>
            <a:ext cx="3788739" cy="217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u="none" strike="noStrike" cap="none" dirty="0">
                <a:solidFill>
                  <a:srgbClr val="000000"/>
                </a:solidFill>
                <a:effectLst/>
                <a:latin typeface="Hind" panose="02000000000000000000" pitchFamily="2" charset="77"/>
                <a:ea typeface="Arial"/>
                <a:cs typeface="Hind" panose="02000000000000000000" pitchFamily="2" charset="77"/>
                <a:sym typeface="Arial"/>
              </a:rPr>
              <a:t>© 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Network Development Group reserved for use with 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NDG.tech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/</a:t>
            </a:r>
            <a:r>
              <a:rPr lang="en-US" sz="800" dirty="0" err="1">
                <a:latin typeface="Hind" panose="02000000000000000000" pitchFamily="2" charset="77"/>
                <a:cs typeface="Hind" panose="02000000000000000000" pitchFamily="2" charset="77"/>
              </a:rPr>
              <a:t>vmware</a:t>
            </a:r>
            <a:r>
              <a:rPr lang="en-US" sz="800" dirty="0">
                <a:latin typeface="Hind" panose="02000000000000000000" pitchFamily="2" charset="77"/>
                <a:cs typeface="Hind" panose="02000000000000000000" pitchFamily="2" charset="77"/>
              </a:rPr>
              <a:t> content</a:t>
            </a:r>
          </a:p>
        </p:txBody>
      </p:sp>
      <p:pic>
        <p:nvPicPr>
          <p:cNvPr id="12" name="Google Shape;130;p17">
            <a:extLst>
              <a:ext uri="{FF2B5EF4-FFF2-40B4-BE49-F238E27FC236}">
                <a16:creationId xmlns:a16="http://schemas.microsoft.com/office/drawing/2014/main" id="{546FB445-6031-AA41-883F-9E0803AF3A5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7244326" y="4604685"/>
            <a:ext cx="1741951" cy="535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1" name="Shape 6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dk2"/>
                </a:solidFill>
              </a:defRPr>
            </a:lvl1pPr>
            <a:lvl2pPr lvl="1">
              <a:buNone/>
              <a:defRPr>
                <a:solidFill>
                  <a:schemeClr val="dk2"/>
                </a:solidFill>
              </a:defRPr>
            </a:lvl2pPr>
            <a:lvl3pPr lvl="2">
              <a:buNone/>
              <a:defRPr>
                <a:solidFill>
                  <a:schemeClr val="dk2"/>
                </a:solidFill>
              </a:defRPr>
            </a:lvl3pPr>
            <a:lvl4pPr lvl="3">
              <a:buNone/>
              <a:defRPr>
                <a:solidFill>
                  <a:schemeClr val="dk2"/>
                </a:solidFill>
              </a:defRPr>
            </a:lvl4pPr>
            <a:lvl5pPr lvl="4">
              <a:buNone/>
              <a:defRPr>
                <a:solidFill>
                  <a:schemeClr val="dk2"/>
                </a:solidFill>
              </a:defRPr>
            </a:lvl5pPr>
            <a:lvl6pPr lvl="5">
              <a:buNone/>
              <a:defRPr>
                <a:solidFill>
                  <a:schemeClr val="dk2"/>
                </a:solidFill>
              </a:defRPr>
            </a:lvl6pPr>
            <a:lvl7pPr lvl="6">
              <a:buNone/>
              <a:defRPr>
                <a:solidFill>
                  <a:schemeClr val="dk2"/>
                </a:solidFill>
              </a:defRPr>
            </a:lvl7pPr>
            <a:lvl8pPr lvl="7">
              <a:buNone/>
              <a:defRPr>
                <a:solidFill>
                  <a:schemeClr val="dk2"/>
                </a:solidFill>
              </a:defRPr>
            </a:lvl8pPr>
            <a:lvl9pPr lvl="8">
              <a:buNone/>
              <a:defRPr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Shape 7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rot="10800000" flipH="1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Shape 76"/>
          <p:cNvSpPr txBox="1">
            <a:spLocks noGrp="1"/>
          </p:cNvSpPr>
          <p:nvPr>
            <p:ph type="title" hasCustomPrompt="1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eometric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3314EMF-dE" TargetMode="Externa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uNdGhySNaY" TargetMode="Externa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hyperlink" Target="https://www.vmware.com/timeline.html" TargetMode="Externa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mware.com/company/esg.html" TargetMode="Externa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otprintcalculator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oolclimate.berkeley.edu/calculator" TargetMode="External"/><Relationship Id="rId4" Type="http://schemas.openxmlformats.org/officeDocument/2006/relationships/hyperlink" Target="https://www3.epa.gov/carbon-footprint-calculator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ctrTitle"/>
          </p:nvPr>
        </p:nvSpPr>
        <p:spPr>
          <a:xfrm>
            <a:off x="397541" y="2571750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latin typeface="Hind"/>
                <a:ea typeface="Hind"/>
                <a:cs typeface="Hind"/>
                <a:sym typeface="Hind"/>
              </a:rPr>
              <a:t>Cloud and Virtualization Concepts</a:t>
            </a:r>
            <a:endParaRPr sz="4400" b="1" dirty="0">
              <a:latin typeface="Hind"/>
              <a:ea typeface="Hind"/>
              <a:cs typeface="Hind"/>
              <a:sym typeface="Hind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90640A-84D5-4DFD-AA56-4D3FF93436BD}"/>
              </a:ext>
            </a:extLst>
          </p:cNvPr>
          <p:cNvSpPr txBox="1"/>
          <p:nvPr/>
        </p:nvSpPr>
        <p:spPr>
          <a:xfrm>
            <a:off x="2105788" y="3868838"/>
            <a:ext cx="48056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From NDG, in partnership with VMware IT Academy     www.vmware.com/go/academy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C95748DC-1E37-438A-9C0A-6AC6AA9CD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What is a VM?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AA76A-80F4-46A8-A5F3-A99CD5EC0677}"/>
              </a:ext>
            </a:extLst>
          </p:cNvPr>
          <p:cNvSpPr txBox="1"/>
          <p:nvPr/>
        </p:nvSpPr>
        <p:spPr>
          <a:xfrm>
            <a:off x="344815" y="1220339"/>
            <a:ext cx="42271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 stands for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j-lt"/>
                <a:cs typeface="Hind" panose="020B0604020202020204" charset="0"/>
              </a:rPr>
              <a:t>“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irtual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achine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+mn-lt"/>
                <a:cs typeface="Hind" panose="020B0604020202020204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Virtualization creates virtual hardware by cloning physical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hypervisor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uses virtual hardware to create a virtual machine (VM)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855DAF-6369-8445-96F4-815481D49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123" y="1220339"/>
            <a:ext cx="3982769" cy="265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0506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198891"/>
            <a:ext cx="83417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VMware cloud can be used to manage applications (including containerized apps) across any cloud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It integrates cloud and virtualization tools into a simple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Enables DevOps and organizations to modernize their apps to be compatible with various cloud platforms and merge the apps to the cloud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402251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VMware Cloud</a:t>
            </a:r>
          </a:p>
        </p:txBody>
      </p:sp>
      <p:pic>
        <p:nvPicPr>
          <p:cNvPr id="3" name="Picture 2" descr="Graphical user interface, application, icon&#10;&#10;Description automatically generated">
            <a:extLst>
              <a:ext uri="{FF2B5EF4-FFF2-40B4-BE49-F238E27FC236}">
                <a16:creationId xmlns:a16="http://schemas.microsoft.com/office/drawing/2014/main" id="{A9FD3230-06B3-814C-9C81-9FFA57FFF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400" y="3240916"/>
            <a:ext cx="3564933" cy="140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6444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44329" y="1144647"/>
            <a:ext cx="83417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Tanzu can be used to manage Kubernetes (K8s) across any cloud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Running cloud native apps in multi-cloud environments requires organization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Tanzu simplifies the process of delivering apps in a cloud environment to the clients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Tanzu is an application program interface (API) that acts as intermediary between the cloud and Kubernetes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It can be integrated and managed in vSphere and the cloud with one interface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48007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Tanzu</a:t>
            </a:r>
          </a:p>
        </p:txBody>
      </p:sp>
    </p:spTree>
    <p:extLst>
      <p:ext uri="{BB962C8B-B14F-4D97-AF65-F5344CB8AC3E}">
        <p14:creationId xmlns:p14="http://schemas.microsoft.com/office/powerpoint/2010/main" val="270362829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44329" y="1144647"/>
            <a:ext cx="83417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Tanzu runs on a Kubernetes grid and manages clusters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This creates a Tanzu Kubernetes Grid (TKG)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Tanzu Mission Control is a management interface for the clusters, and operates and secures K8s in the cloud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48007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Tanzu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10272BF0-9DC5-3A45-8A3E-9E0EE439F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790" y="2896775"/>
            <a:ext cx="5300420" cy="179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60764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466532"/>
            <a:ext cx="47098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Analyze and report your cloud costs, usage, performance, and security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Monitor groups of resources or specific resources such as CPU, memory, and disk usage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</a:rPr>
              <a:t>CloudHealth</a:t>
            </a:r>
            <a:endParaRPr lang="en-US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2" name="Picture 2" descr="https://lh6.googleusercontent.com/VW26FGSEBxT2RiBTmUYFgma_sXRfM8RlAZ9NvhUpo9iSfSGpAjo0x2eXIapuyy2ZQmHkB9u0zUCObKSuTAbzx08MRch92XbObhGwYnT4a-c6ZKJNOyzqaZCabBY3TWqnlUt_F_Nt">
            <a:extLst>
              <a:ext uri="{FF2B5EF4-FFF2-40B4-BE49-F238E27FC236}">
                <a16:creationId xmlns:a16="http://schemas.microsoft.com/office/drawing/2014/main" id="{344FA715-9B87-4FFC-933D-48BABE810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48" y="1203541"/>
            <a:ext cx="3625888" cy="298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08734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466532"/>
            <a:ext cx="82409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Carbon Black secures the resources running in a container, by protecting the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endpoint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Carbon Black is an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intrinsic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approach to security because it can be integrated in the private or public cloud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It uses telemetry (analytics and data) to analyze security scenarios to predict threats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Carbon Black</a:t>
            </a:r>
          </a:p>
        </p:txBody>
      </p:sp>
    </p:spTree>
    <p:extLst>
      <p:ext uri="{BB962C8B-B14F-4D97-AF65-F5344CB8AC3E}">
        <p14:creationId xmlns:p14="http://schemas.microsoft.com/office/powerpoint/2010/main" val="149999304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Carbon Black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E737DCB-9844-C34D-A798-C74F97AAF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79" y="1573078"/>
            <a:ext cx="8167838" cy="277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3344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404834" y="1389097"/>
            <a:ext cx="35236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VMware is committed to ensuring a safer cyber world with </a:t>
            </a:r>
            <a:r>
              <a:rPr lang="en-US" sz="2000" i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intrinsic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security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You can watch this </a:t>
            </a:r>
            <a:r>
              <a:rPr lang="en-US" sz="2000" dirty="0">
                <a:solidFill>
                  <a:srgbClr val="A8D8FA"/>
                </a:solidFill>
                <a:latin typeface="Hind" panose="020B0604020202020204" charset="0"/>
                <a:cs typeface="Hind" panose="020B060402020202020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VMware video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about security strategy to learn more!</a:t>
            </a:r>
          </a:p>
          <a:p>
            <a:pPr marL="285750" lvl="2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pic>
        <p:nvPicPr>
          <p:cNvPr id="11" name="Picture 10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6DD2360A-49E3-7E4E-9C0A-527CEB87A1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825" y="1086139"/>
            <a:ext cx="4472519" cy="281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3304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Who is VMware?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404835" y="1389097"/>
            <a:ext cx="46243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VMware provides virtualization solutions for individuals and organizations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You can learn more about the VMware story in this </a:t>
            </a:r>
            <a:r>
              <a:rPr lang="en-US" sz="2000" dirty="0">
                <a:solidFill>
                  <a:srgbClr val="A8D8FA"/>
                </a:solidFill>
                <a:latin typeface="Hind" panose="020B0604020202020204" charset="0"/>
                <a:cs typeface="Hind" panose="020B060402020202020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VMware video</a:t>
            </a:r>
            <a:r>
              <a:rPr lang="en-US" sz="2000" dirty="0">
                <a:solidFill>
                  <a:srgbClr val="A8D8FA"/>
                </a:solidFill>
                <a:latin typeface="Hind" panose="020B0604020202020204" charset="0"/>
                <a:cs typeface="Hind" panose="020B0604020202020204" charset="0"/>
              </a:rPr>
              <a:t> </a:t>
            </a: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A8D8FA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Check out the </a:t>
            </a:r>
            <a:r>
              <a:rPr lang="en-US" sz="2000" dirty="0">
                <a:solidFill>
                  <a:srgbClr val="A8D8FA"/>
                </a:solidFill>
                <a:latin typeface="Hind" panose="020B0604020202020204" charset="0"/>
                <a:cs typeface="Hind" panose="020B060402020202020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VMware timeline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for a glimpse into the history of VMware</a:t>
            </a: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FBCA2C-B4D7-0A49-9D45-0F6BF68FE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2707" y="1712186"/>
            <a:ext cx="3719593" cy="606507"/>
          </a:xfrm>
          <a:prstGeom prst="rect">
            <a:avLst/>
          </a:prstGeom>
        </p:spPr>
      </p:pic>
      <p:pic>
        <p:nvPicPr>
          <p:cNvPr id="9" name="Picture 8" descr="A person working on the computer&#10;&#10;Description automatically generated with medium confidence">
            <a:extLst>
              <a:ext uri="{FF2B5EF4-FFF2-40B4-BE49-F238E27FC236}">
                <a16:creationId xmlns:a16="http://schemas.microsoft.com/office/drawing/2014/main" id="{E57FA626-74B9-F94D-9ACB-A04B0C64B1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8119" y="2584654"/>
            <a:ext cx="2341648" cy="1561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40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510739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VMware 2030 Agenda</a:t>
            </a:r>
          </a:p>
        </p:txBody>
      </p:sp>
      <p:pic>
        <p:nvPicPr>
          <p:cNvPr id="4" name="Picture 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ED5AFDE8-096A-1D4B-9DD0-6A7A23E07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8539"/>
            <a:ext cx="9144000" cy="32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506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510739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VMware 2030 Agenda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404834" y="1389097"/>
            <a:ext cx="45391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VMware is planning for the future by committing to the </a:t>
            </a:r>
            <a:r>
              <a:rPr lang="en-US" sz="1600" dirty="0">
                <a:solidFill>
                  <a:srgbClr val="A8D8FA"/>
                </a:solidFill>
                <a:latin typeface="Hind" panose="020B0604020202020204" charset="0"/>
                <a:cs typeface="Hind" panose="020B060402020202020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VMware 2030 Agenda</a:t>
            </a:r>
            <a:endParaRPr lang="en-US" sz="16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The 2030 Agenda is a commitment to measure VMware’s Environmental Social Governance (ESG) impact</a:t>
            </a: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If you want to learn more about the 2030 Agenda and how what you learned in Cloud and Virtualization Concepts applies to a mission of global environmental impact, click </a:t>
            </a:r>
            <a:r>
              <a:rPr lang="en-US" sz="1600" dirty="0">
                <a:solidFill>
                  <a:srgbClr val="A8D8FA"/>
                </a:solidFill>
                <a:latin typeface="Hind" panose="020B0604020202020204" charset="0"/>
                <a:cs typeface="Hind" panose="020B060402020202020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en-US" sz="16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!</a:t>
            </a:r>
            <a:endParaRPr lang="en-US" sz="1600" dirty="0">
              <a:solidFill>
                <a:srgbClr val="A8D8FA"/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C207DE-8192-DA4F-8C21-35DFE8481FDD}"/>
              </a:ext>
            </a:extLst>
          </p:cNvPr>
          <p:cNvSpPr txBox="1"/>
          <p:nvPr/>
        </p:nvSpPr>
        <p:spPr>
          <a:xfrm>
            <a:off x="5215035" y="1360099"/>
            <a:ext cx="3524131" cy="29555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bg1"/>
              </a:buClr>
            </a:pP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  <a:cs typeface="Hind" panose="020B0604020202020204" charset="0"/>
              </a:rPr>
              <a:t>There are five elements of the agenda that are </a:t>
            </a:r>
            <a:r>
              <a:rPr lang="en-US" sz="1600" i="1" dirty="0">
                <a:solidFill>
                  <a:schemeClr val="bg1"/>
                </a:solidFill>
                <a:latin typeface="Trebuchet MS" panose="020B0703020202090204" pitchFamily="34" charset="0"/>
                <a:cs typeface="Hind" panose="020B0604020202020204" charset="0"/>
              </a:rPr>
              <a:t>relevant to what you’ve learned</a:t>
            </a: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  <a:cs typeface="Hind" panose="020B0604020202020204" charset="0"/>
              </a:rPr>
              <a:t> about virtualization in this course: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</a:rPr>
              <a:t>Workload carbon-efficient</a:t>
            </a:r>
          </a:p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</a:rPr>
              <a:t>Zero carbon (public clouds)</a:t>
            </a:r>
          </a:p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</a:rPr>
              <a:t>Carbon transparency</a:t>
            </a:r>
          </a:p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</a:rPr>
              <a:t>Technology accessibility </a:t>
            </a:r>
          </a:p>
          <a:p>
            <a:pPr marL="342900" indent="-342900">
              <a:lnSpc>
                <a:spcPct val="15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bg1"/>
                </a:solidFill>
                <a:latin typeface="Trebuchet MS" panose="020B0703020202090204" pitchFamily="34" charset="0"/>
              </a:rPr>
              <a:t>Intrinsic security</a:t>
            </a:r>
          </a:p>
        </p:txBody>
      </p:sp>
    </p:spTree>
    <p:extLst>
      <p:ext uri="{BB962C8B-B14F-4D97-AF65-F5344CB8AC3E}">
        <p14:creationId xmlns:p14="http://schemas.microsoft.com/office/powerpoint/2010/main" val="2330383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C95748DC-1E37-438A-9C0A-6AC6AA9CD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What is a VM?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AA76A-80F4-46A8-A5F3-A99CD5EC0677}"/>
              </a:ext>
            </a:extLst>
          </p:cNvPr>
          <p:cNvSpPr txBox="1"/>
          <p:nvPr/>
        </p:nvSpPr>
        <p:spPr>
          <a:xfrm>
            <a:off x="344815" y="1084580"/>
            <a:ext cx="8558753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VM is a set of files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With a hypervisor running VMs, one computer can run multiple OS simultaneously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VM can run applications like a physical machine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FD8C8A98-8E15-461B-9EC4-AC7F1AC89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627" y="2571750"/>
            <a:ext cx="5926219" cy="214140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3FDAA5F-643F-7942-A2EF-490D7229D4CD}"/>
              </a:ext>
            </a:extLst>
          </p:cNvPr>
          <p:cNvSpPr/>
          <p:nvPr/>
        </p:nvSpPr>
        <p:spPr>
          <a:xfrm>
            <a:off x="4454820" y="2417862"/>
            <a:ext cx="2343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51893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55D855-5C69-C748-B66E-577D5C6CA5EA}"/>
              </a:ext>
            </a:extLst>
          </p:cNvPr>
          <p:cNvSpPr txBox="1"/>
          <p:nvPr/>
        </p:nvSpPr>
        <p:spPr>
          <a:xfrm>
            <a:off x="311700" y="1194364"/>
            <a:ext cx="4320578" cy="2966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Using virtual machines results in more compute power from a single server.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When fewer servers are used, it results in </a:t>
            </a:r>
            <a:r>
              <a:rPr lang="en-US" sz="18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less energy consumption</a:t>
            </a: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.</a:t>
            </a:r>
            <a:endParaRPr lang="en-US" sz="1800" b="1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The long term outcome of virtualization is less space and power used in data centers.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21B58B-8756-2143-B5D8-807B262DE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202" y="589576"/>
            <a:ext cx="3897757" cy="389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260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577C1E-9C2C-D746-B336-5864925398EB}"/>
              </a:ext>
            </a:extLst>
          </p:cNvPr>
          <p:cNvSpPr txBox="1"/>
          <p:nvPr/>
        </p:nvSpPr>
        <p:spPr>
          <a:xfrm>
            <a:off x="449263" y="1192418"/>
            <a:ext cx="8055465" cy="3243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Virtual machines lower a data center’s carbon footprint by using less server space.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Do you know your carbon footprint?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Knowing your carbon footprint has environmental and cost benefits. 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The following resources let you measure your carbon footprint:</a:t>
            </a:r>
          </a:p>
          <a:p>
            <a:pPr marL="285750" lvl="4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10A4FB-41C2-F74C-8334-3D1C781A79D9}"/>
              </a:ext>
            </a:extLst>
          </p:cNvPr>
          <p:cNvSpPr txBox="1"/>
          <p:nvPr/>
        </p:nvSpPr>
        <p:spPr>
          <a:xfrm>
            <a:off x="1003413" y="3481507"/>
            <a:ext cx="4677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8" indent="-285750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A8D8FA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https://www.footprintcalculator.org</a:t>
            </a:r>
            <a:endParaRPr lang="en-US" dirty="0">
              <a:solidFill>
                <a:srgbClr val="A8D8FA"/>
              </a:solidFill>
            </a:endParaRPr>
          </a:p>
          <a:p>
            <a:pPr marL="285750" lvl="7" indent="-285750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A8D8FA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https://www3.epa.gov/carbon-footprint-calculator/</a:t>
            </a:r>
            <a:endParaRPr lang="en-US" dirty="0">
              <a:solidFill>
                <a:srgbClr val="A8D8FA"/>
              </a:solidFill>
            </a:endParaRPr>
          </a:p>
          <a:p>
            <a:pPr marL="285750" lvl="7" indent="-285750">
              <a:buClr>
                <a:schemeClr val="bg1"/>
              </a:buCl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rgbClr val="A8D8FA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https://coolclimate.berkeley.edu/calculator</a:t>
            </a:r>
            <a:endParaRPr lang="en-US" dirty="0">
              <a:solidFill>
                <a:srgbClr val="A8D8FA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59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The Hypervisor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19684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86680" y="1165209"/>
            <a:ext cx="824562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 installed on top of hardware (a server) that creates the virtualization layer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Hosts VMs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hypervisor pulls physical resources (i.e., CPU, RAM) from the server and turns them into virtual hardware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90767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What is a Hypervisor?</a:t>
            </a:r>
          </a:p>
        </p:txBody>
      </p:sp>
    </p:spTree>
    <p:extLst>
      <p:ext uri="{BB962C8B-B14F-4D97-AF65-F5344CB8AC3E}">
        <p14:creationId xmlns:p14="http://schemas.microsoft.com/office/powerpoint/2010/main" val="75513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86680" y="894275"/>
            <a:ext cx="65902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Type 1 Hypervisor – Bare metal hypervisor (VMware ESXi)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Type 2 Hypervisor – Hosted hypervisor (VMware Workstation)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06100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Types of Hypervisors</a:t>
            </a:r>
          </a:p>
        </p:txBody>
      </p:sp>
      <p:pic>
        <p:nvPicPr>
          <p:cNvPr id="8" name="Picture 7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242B08EE-87DC-4DAB-9B5F-2424915DF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133" y="2256835"/>
            <a:ext cx="7995382" cy="213812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69087E-280A-F347-AB82-4E2403E92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73" y="2348292"/>
            <a:ext cx="4419927" cy="203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16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C95748DC-1E37-438A-9C0A-6AC6AA9CD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76197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Virtual Machine Files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AA76A-80F4-46A8-A5F3-A99CD5EC0677}"/>
              </a:ext>
            </a:extLst>
          </p:cNvPr>
          <p:cNvSpPr txBox="1"/>
          <p:nvPr/>
        </p:nvSpPr>
        <p:spPr>
          <a:xfrm>
            <a:off x="738159" y="703725"/>
            <a:ext cx="6341801" cy="183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VMs can be exported and moved to other hosts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Files are created by the hypervisor and stored in a directory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Example VM files: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49AC46-834A-429F-AF1C-6C8C8ECCC3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174955"/>
              </p:ext>
            </p:extLst>
          </p:nvPr>
        </p:nvGraphicFramePr>
        <p:xfrm>
          <a:off x="1249680" y="2119312"/>
          <a:ext cx="664464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2590">
                  <a:extLst>
                    <a:ext uri="{9D8B030D-6E8A-4147-A177-3AD203B41FA5}">
                      <a16:colId xmlns:a16="http://schemas.microsoft.com/office/drawing/2014/main" val="3196530927"/>
                    </a:ext>
                  </a:extLst>
                </a:gridCol>
                <a:gridCol w="2162519">
                  <a:extLst>
                    <a:ext uri="{9D8B030D-6E8A-4147-A177-3AD203B41FA5}">
                      <a16:colId xmlns:a16="http://schemas.microsoft.com/office/drawing/2014/main" val="3612798078"/>
                    </a:ext>
                  </a:extLst>
                </a:gridCol>
                <a:gridCol w="2809531">
                  <a:extLst>
                    <a:ext uri="{9D8B030D-6E8A-4147-A177-3AD203B41FA5}">
                      <a16:colId xmlns:a16="http://schemas.microsoft.com/office/drawing/2014/main" val="2792117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File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File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242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Log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dirty="0"/>
                        <a:t>&lt;vmname&gt;.log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Keeps a log of VM activity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781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Disk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&lt;vmname&gt;.vmdk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Stores content of VM’s disk drive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232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Snapshot Files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&lt;vmname&gt;.vmsd and &lt;vmname&gt;.vmsn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Stores information about VM snapshots (saved VM state)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326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Configuration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&lt;vmname&gt;.vmx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Stores information about VM name, BIOS, guest OS, and memory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303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2839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1081980" y="1243895"/>
            <a:ext cx="673133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Working on a VM and need to save progress or state?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Snapshots are saved as files in the VM folder (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&lt;vmname&gt;.vmx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is saved by a snapshot?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	- State of VM disks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Contents of VM memory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VM settings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What is a snapshot?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C6F34-FB3B-4B21-B184-B1A98A14A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077" y="2223212"/>
            <a:ext cx="2768340" cy="192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9627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311700" y="1194364"/>
            <a:ext cx="4692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Creating virtual machines is easy... but... what happens when you create VMs and forget about them?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You create </a:t>
            </a:r>
            <a:r>
              <a:rPr lang="en-US" sz="18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zombies!</a:t>
            </a: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Zombies are powered on and running in the background, but they are not being productive.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FA6977-0FDB-DB45-8544-421377E96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8501" y="713900"/>
            <a:ext cx="3733799" cy="373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35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Why learn virtualization?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959594" y="1366299"/>
            <a:ext cx="727955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Modern computing is more efficient due to virtualization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Virtualization can be used for mobile, personal and cloud computing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You can also use virtualization in your personal life</a:t>
            </a:r>
            <a:endParaRPr lang="en-US" sz="1800" dirty="0">
              <a:solidFill>
                <a:srgbClr val="2C417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5B99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The Data Center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04827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EC0B8F-000E-4790-85C6-7C0C14ACB3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1472" y="1653871"/>
            <a:ext cx="4789356" cy="2757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688187" y="1200510"/>
            <a:ext cx="4110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Hardware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infrastructure that supports virtualization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Focus is on processing large amounts of data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are the three main components?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	- Compute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Storage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Networks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What is a Data Center?</a:t>
            </a:r>
          </a:p>
        </p:txBody>
      </p:sp>
    </p:spTree>
    <p:extLst>
      <p:ext uri="{BB962C8B-B14F-4D97-AF65-F5344CB8AC3E}">
        <p14:creationId xmlns:p14="http://schemas.microsoft.com/office/powerpoint/2010/main" val="721825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017800"/>
            <a:ext cx="7765267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Hardware and operating system software that runs applications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Difference between a PC and a server</a:t>
            </a:r>
          </a:p>
          <a:p>
            <a:pPr lvl="3"/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PCs have a user-friendly interface while servers focus on running programs</a:t>
            </a:r>
          </a:p>
          <a:p>
            <a:pPr lvl="3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Types of servers: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	- Tower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Blade server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Rack-mounted server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22535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Compute Systems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4B57F5-442A-E149-A10B-C673609F7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735" y="2242487"/>
            <a:ext cx="4207565" cy="227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63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64785" y="1084302"/>
            <a:ext cx="77313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is the architecture of a server?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Architecture means the type of processor used by the server.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 centers typically use servers with an x86 architecture. 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Classic architecture is 32-bit and in 2003 the 64-bit extension was released for x86 architecture.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Virtualization technology is compatible with 64-bit but not 32-bit.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22535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Compute Systems</a:t>
            </a:r>
          </a:p>
        </p:txBody>
      </p:sp>
    </p:spTree>
    <p:extLst>
      <p:ext uri="{BB962C8B-B14F-4D97-AF65-F5344CB8AC3E}">
        <p14:creationId xmlns:p14="http://schemas.microsoft.com/office/powerpoint/2010/main" val="1007025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141771"/>
            <a:ext cx="6907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Transfer data across the data center so devices can communicate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type of hardware is used for networking?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Networks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490482-8FB5-4B8B-BF08-6CC048F2E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431" y="2378030"/>
            <a:ext cx="6019137" cy="19881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E4BDD8-235E-6644-9A05-D0C456C1E9AE}"/>
              </a:ext>
            </a:extLst>
          </p:cNvPr>
          <p:cNvSpPr txBox="1"/>
          <p:nvPr/>
        </p:nvSpPr>
        <p:spPr>
          <a:xfrm>
            <a:off x="1080653" y="2065101"/>
            <a:ext cx="64001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C4177"/>
                </a:solidFill>
              </a:rPr>
              <a:t>Switches, Network Interface Card (NIC), Router, Ethernet Cable</a:t>
            </a:r>
          </a:p>
        </p:txBody>
      </p:sp>
    </p:spTree>
    <p:extLst>
      <p:ext uri="{BB962C8B-B14F-4D97-AF65-F5344CB8AC3E}">
        <p14:creationId xmlns:p14="http://schemas.microsoft.com/office/powerpoint/2010/main" val="31606807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64631" y="1195746"/>
            <a:ext cx="4710103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data center needs to accommodate high levels of data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Compute memory is not adequate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 centers use devices built specifically for storing data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 center storage should have two features: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availability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and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redundancy</a:t>
            </a:r>
          </a:p>
          <a:p>
            <a:pPr>
              <a:lnSpc>
                <a:spcPct val="150000"/>
              </a:lnSpc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Storage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5C9A43-845A-4EBF-A6F4-41D7A7136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0" y="1135253"/>
            <a:ext cx="4353433" cy="235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87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64784" y="1033450"/>
            <a:ext cx="6301529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edundant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rray of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ndependent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Hard drives linked together to create a large volume of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redundant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storage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are the three methods of writing to RAID?</a:t>
            </a: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Mirroring</a:t>
            </a: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Striping</a:t>
            </a: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Parity	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do the RAID numbers mean (i.e., 0, 1, 5)?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Levels of RAID are used to identify types of RAID and what storage availability and redundancy they offer (i.e., 1 = mirroring, 5 = parity)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93621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Storage - RAID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300CB0-D89D-4FF0-9AE4-1A8C88ED5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319" y="1911927"/>
            <a:ext cx="4249048" cy="192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604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mparison of block level and file level storage&#10;&#10;Description generated with high confidence">
            <a:extLst>
              <a:ext uri="{FF2B5EF4-FFF2-40B4-BE49-F238E27FC236}">
                <a16:creationId xmlns:a16="http://schemas.microsoft.com/office/drawing/2014/main" id="{32BEDA3B-EDB7-452D-B306-C5F751636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545" y="1912273"/>
            <a:ext cx="6496215" cy="29373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144472" y="1094422"/>
            <a:ext cx="92281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Block-Level Storage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– Data is written to and accessed from storage volumes (blocks)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File-Level Storage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– Data is written to disks but accessed from the default file system </a:t>
            </a:r>
            <a:endParaRPr lang="en-US" sz="1800" b="1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93869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Storage - Block vs. File-Level</a:t>
            </a:r>
          </a:p>
        </p:txBody>
      </p:sp>
    </p:spTree>
    <p:extLst>
      <p:ext uri="{BB962C8B-B14F-4D97-AF65-F5344CB8AC3E}">
        <p14:creationId xmlns:p14="http://schemas.microsoft.com/office/powerpoint/2010/main" val="14745343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460950" y="971041"/>
            <a:ext cx="8222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DAS (Direct Attached Storage)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– Storage device is directly attached to a server (block-level)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NAS (Network Attached Storage)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– Storage device is attached to a network, servers on the network can access device (file-level)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SAN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(Storage Area Network)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– Clustered storage devices on their own network that servers can connect to (block-level)</a:t>
            </a:r>
          </a:p>
          <a:p>
            <a:pPr lvl="3"/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8550"/>
            <a:ext cx="8520600" cy="607800"/>
          </a:xfrm>
        </p:spPr>
        <p:txBody>
          <a:bodyPr/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Storage – Types of Data Center Storage</a:t>
            </a:r>
          </a:p>
        </p:txBody>
      </p:sp>
      <p:pic>
        <p:nvPicPr>
          <p:cNvPr id="3" name="Picture 2" descr="A screenshot of a computer&#10;&#10;Description generated with high confidence">
            <a:extLst>
              <a:ext uri="{FF2B5EF4-FFF2-40B4-BE49-F238E27FC236}">
                <a16:creationId xmlns:a16="http://schemas.microsoft.com/office/drawing/2014/main" id="{BCBF4AA2-5BA8-4781-9EF1-7F20D735A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561" y="2958036"/>
            <a:ext cx="5549762" cy="185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0776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53219" y="1120651"/>
            <a:ext cx="8222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Common Data Center Storage Protocols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993A93-20A5-4F5A-A9BB-E52DA25556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663882"/>
              </p:ext>
            </p:extLst>
          </p:nvPr>
        </p:nvGraphicFramePr>
        <p:xfrm>
          <a:off x="553219" y="1305317"/>
          <a:ext cx="7842636" cy="2472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1318">
                  <a:extLst>
                    <a:ext uri="{9D8B030D-6E8A-4147-A177-3AD203B41FA5}">
                      <a16:colId xmlns:a16="http://schemas.microsoft.com/office/drawing/2014/main" val="1970705279"/>
                    </a:ext>
                  </a:extLst>
                </a:gridCol>
                <a:gridCol w="3921318">
                  <a:extLst>
                    <a:ext uri="{9D8B030D-6E8A-4147-A177-3AD203B41FA5}">
                      <a16:colId xmlns:a16="http://schemas.microsoft.com/office/drawing/2014/main" val="3625564966"/>
                    </a:ext>
                  </a:extLst>
                </a:gridCol>
              </a:tblGrid>
              <a:tr h="47885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Protocol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Application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3737235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SCSI (Small Computer System Interface)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Medium-sized blade servers, Enterprise servers, DAS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673194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FC (Fiber Channel)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Enterprise servers, SAN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9140882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FCoE (Fiber Channel over Ethernet)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> Enterprise servers, SAN</a:t>
                      </a:r>
                    </a:p>
                  </a:txBody>
                  <a:tcPr marL="38100" marR="38100" marT="38100" marB="38100"/>
                </a:tc>
                <a:extLst>
                  <a:ext uri="{0D108BD9-81ED-4DB2-BD59-A6C34878D82A}">
                    <a16:rowId xmlns:a16="http://schemas.microsoft.com/office/drawing/2014/main" val="1071071234"/>
                  </a:ext>
                </a:extLst>
              </a:tr>
              <a:tr h="478856"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iSCSI (Internet Small Computer System Interface)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Enterprise servers, NAS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871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56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C4177"/>
                </a:solidFill>
              </a:rPr>
              <a:t>This content will help you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959594" y="1402874"/>
            <a:ext cx="704712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Understand the benefits of virtualization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Be able to describe virtualization, virtual machines and hypervisors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Describe typical data center components that are virtualized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C4177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Become familiar with VMware technology popular in industry</a:t>
            </a:r>
          </a:p>
        </p:txBody>
      </p:sp>
    </p:spTree>
    <p:extLst>
      <p:ext uri="{BB962C8B-B14F-4D97-AF65-F5344CB8AC3E}">
        <p14:creationId xmlns:p14="http://schemas.microsoft.com/office/powerpoint/2010/main" val="36692873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198921"/>
            <a:ext cx="810177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Thick provisioning: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Disk space is strategically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pre-allocated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to a server, or a VM.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This means that the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logical space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provided by partitioning is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equal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to the amount of actual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physical space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set aside on the physical disk.</a:t>
            </a: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Storage Provisioning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81CF87-A979-4BA3-82D5-131F1EC1D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27" y="2456346"/>
            <a:ext cx="8175543" cy="218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921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0C9DF37B-7C2A-0142-8680-62AD9F4D27BD}"/>
              </a:ext>
            </a:extLst>
          </p:cNvPr>
          <p:cNvSpPr/>
          <p:nvPr/>
        </p:nvSpPr>
        <p:spPr>
          <a:xfrm>
            <a:off x="1752599" y="3050166"/>
            <a:ext cx="1185333" cy="1180467"/>
          </a:xfrm>
          <a:prstGeom prst="ellipse">
            <a:avLst/>
          </a:prstGeom>
          <a:solidFill>
            <a:srgbClr val="005B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6173766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311700" y="1070197"/>
            <a:ext cx="7985634" cy="1858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Even though data centers use virtualization they can create I.T. waste </a:t>
            </a: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This is waste is due to </a:t>
            </a:r>
            <a:r>
              <a:rPr lang="en-US" sz="2000" i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stranded compute capacity</a:t>
            </a: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There are four conditions that can cause stranded compute capacity:</a:t>
            </a:r>
          </a:p>
          <a:p>
            <a:pPr marL="285750" lvl="7" indent="-285750" algn="ctr">
              <a:lnSpc>
                <a:spcPct val="15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Zombies, Oversized VMs, Siloed Spare Capacity, Snoozing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8191E7-48B3-2C40-9E13-42A0F3262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466" y="2962029"/>
            <a:ext cx="6197601" cy="181481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2D19B2E-678F-6349-8EF3-C299A22AC3FC}"/>
              </a:ext>
            </a:extLst>
          </p:cNvPr>
          <p:cNvSpPr/>
          <p:nvPr/>
        </p:nvSpPr>
        <p:spPr>
          <a:xfrm>
            <a:off x="2099734" y="4269795"/>
            <a:ext cx="643466" cy="141532"/>
          </a:xfrm>
          <a:prstGeom prst="rect">
            <a:avLst/>
          </a:prstGeom>
          <a:solidFill>
            <a:srgbClr val="005B99"/>
          </a:solidFill>
          <a:ln>
            <a:solidFill>
              <a:srgbClr val="005B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/>
              <a:t>Zombies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934351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Virtual Data Center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614370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398946"/>
            <a:ext cx="827670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 centers use a lot of hardware and virtualization makes hardware more efficient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Increased computing resources results in higher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availability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of applications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Less labor needed to monitor data center (administrator can monitor from their desk using a program)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Software-defined data center (SDDC):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Hypervisor pools physical data center resources into a virtual data center</a:t>
            </a:r>
          </a:p>
          <a:p>
            <a:pPr lvl="3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</a:rPr>
              <a:t>Benefits of a Virtual Data Center</a:t>
            </a:r>
          </a:p>
        </p:txBody>
      </p:sp>
    </p:spTree>
    <p:extLst>
      <p:ext uri="{BB962C8B-B14F-4D97-AF65-F5344CB8AC3E}">
        <p14:creationId xmlns:p14="http://schemas.microsoft.com/office/powerpoint/2010/main" val="4062012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311699" y="1194364"/>
            <a:ext cx="81634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Data centers have made great progress in managing energy consumption.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A Data Center Knowledge study reported that from 2010 to 2018 there was a </a:t>
            </a:r>
            <a:r>
              <a:rPr lang="en-US" sz="20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500% increase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in data center utilization, but </a:t>
            </a:r>
            <a:r>
              <a:rPr lang="en-US" sz="20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only a 6% increase 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in energy consumption.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One reason for this is the increase in virtualization and cloud computing.</a:t>
            </a:r>
          </a:p>
        </p:txBody>
      </p:sp>
    </p:spTree>
    <p:extLst>
      <p:ext uri="{BB962C8B-B14F-4D97-AF65-F5344CB8AC3E}">
        <p14:creationId xmlns:p14="http://schemas.microsoft.com/office/powerpoint/2010/main" val="39072486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398946"/>
            <a:ext cx="8332364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Suite of virtualization technology designed for larger enterprise data center management 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 virtualization tools include: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ESXi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Type 1 Hypervisor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vCenter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Management software (installed on management server)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Client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Program that configures the vCenter, host, and 		   operates its virtual machines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 Host Client: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Program that only configures the host and 	   operates its virtual machines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What is vSphere?</a:t>
            </a:r>
          </a:p>
        </p:txBody>
      </p:sp>
    </p:spTree>
    <p:extLst>
      <p:ext uri="{BB962C8B-B14F-4D97-AF65-F5344CB8AC3E}">
        <p14:creationId xmlns:p14="http://schemas.microsoft.com/office/powerpoint/2010/main" val="5877550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What is vSphere?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76DA3C-23BE-4C4F-8658-11D0188B20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684" y="1174734"/>
            <a:ext cx="6257650" cy="326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8010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vSphere</a:t>
            </a:r>
          </a:p>
        </p:txBody>
      </p:sp>
      <p:pic>
        <p:nvPicPr>
          <p:cNvPr id="8" name="Picture 7" descr="A screen shot of a smart phone&#10;&#10;Description generated with high confidence">
            <a:extLst>
              <a:ext uri="{FF2B5EF4-FFF2-40B4-BE49-F238E27FC236}">
                <a16:creationId xmlns:a16="http://schemas.microsoft.com/office/drawing/2014/main" id="{A338B2F6-090D-4D51-8684-43B4AE917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670" y="-141188"/>
            <a:ext cx="6697212" cy="5168773"/>
          </a:xfrm>
          <a:prstGeom prst="rect">
            <a:avLst/>
          </a:prstGeom>
        </p:spPr>
      </p:pic>
      <p:pic>
        <p:nvPicPr>
          <p:cNvPr id="12" name="Picture 11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0551F09-E546-47B5-A863-2D0D04FE8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3479" y="590748"/>
            <a:ext cx="2137750" cy="31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2392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94F209-8DAB-4C9E-8B14-8B7519932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39" y="1259149"/>
            <a:ext cx="4843228" cy="24837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208373"/>
            <a:ext cx="36345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ESXi is VMware’s Type 1 hypervisor software installed directly on the physical server and creates the virtual layer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Components of ESXi: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Unix Microkernel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VMware Kernel 		  (VMkernel)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What is ESXi?</a:t>
            </a:r>
          </a:p>
        </p:txBody>
      </p:sp>
    </p:spTree>
    <p:extLst>
      <p:ext uri="{BB962C8B-B14F-4D97-AF65-F5344CB8AC3E}">
        <p14:creationId xmlns:p14="http://schemas.microsoft.com/office/powerpoint/2010/main" val="6071586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9" y="1267750"/>
            <a:ext cx="31705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vCenter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Software installed on a dedicated server to manage ESXi servers and other components of a virtualized data center.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vCenter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3AE4F0AC-C5F3-44E8-941D-F936B61B32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805" y="350607"/>
            <a:ext cx="5283863" cy="444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33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49450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Virtualization Benefits</a:t>
            </a:r>
          </a:p>
        </p:txBody>
      </p:sp>
      <p:pic>
        <p:nvPicPr>
          <p:cNvPr id="10" name="Picture 2" descr="https://ndg-content-dev.s3.amazonaws.com/media/images/intro-virt/1.1_clones.png">
            <a:extLst>
              <a:ext uri="{FF2B5EF4-FFF2-40B4-BE49-F238E27FC236}">
                <a16:creationId xmlns:a16="http://schemas.microsoft.com/office/drawing/2014/main" id="{9FFBF08F-A7D0-4BB9-80C0-3708166F4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010" y="2805385"/>
            <a:ext cx="67818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959594" y="985266"/>
            <a:ext cx="795923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Have you ever </a:t>
            </a:r>
            <a:r>
              <a:rPr lang="en-US" sz="18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wished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you could clone yourself?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If you could, would you be more efficient?  Would you do more?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Virtualization enables computers to be more efficient in a similar fashion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Computers that use virtualization optimize the available compute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784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29419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 Client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Program with a graphical user interface (GUI) that allows data center administrators to connect to vCenter and ESXi remotely.  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vSphere Client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460E18-DF9F-8043-B3AE-F45C033F4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671" y="1203441"/>
            <a:ext cx="5363231" cy="285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301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74533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vSphere Client</a:t>
            </a:r>
          </a:p>
        </p:txBody>
      </p:sp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6E46936D-DACE-2E4B-9E8C-176E5AEA7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628" y="1085163"/>
            <a:ext cx="5834743" cy="3369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029221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31027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 Host Client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Program with a graphical user interface (GUI) that allows data center administrators to connect to ESXi remotely.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Allows admins to monitor the host or VMs at the host level.   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vSphere Host Client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D7E0CE-4618-494D-A3D6-E764E6DB40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600" y="1186579"/>
            <a:ext cx="5529177" cy="294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097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08400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vSphere Host Client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2346F-7E13-1743-B826-F3BA1B9C8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400" y="1179449"/>
            <a:ext cx="6451600" cy="32096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28530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8123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Results in increased efficiency of data center servers because multiple VMs can be hosted on one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Computing resources can be distributed to customers using less hardware 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Server Virtualization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D971D9-9FE9-469A-B107-565831131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28" y="2614614"/>
            <a:ext cx="7475069" cy="181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391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Did you know?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311699" y="1194364"/>
            <a:ext cx="21775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Servers only using a fraction of capacity for tasks or sitting idle = </a:t>
            </a:r>
            <a:r>
              <a:rPr lang="en-US" sz="20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inefficiency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5B3758-5B61-D24A-8687-29CC97754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8567" y="1119400"/>
            <a:ext cx="6062133" cy="332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2153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Did you know?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311699" y="1194364"/>
            <a:ext cx="21775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Multiple servers sitting idle results in higher energy consumption for the entire data center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A070FC-9F77-9847-84FD-CA8D60751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026" y="1077067"/>
            <a:ext cx="5638574" cy="343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504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Did you know?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311699" y="1194364"/>
            <a:ext cx="2617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VMware virtualization allows more compute on less hardware, which means </a:t>
            </a:r>
            <a:r>
              <a:rPr lang="en-US" sz="20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more efficiency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and </a:t>
            </a:r>
            <a:r>
              <a:rPr lang="en-US" sz="20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less carbon emissions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8FA93-7F16-7D42-9984-B41EBF8B1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497" y="1194364"/>
            <a:ext cx="5596992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1095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E103BE10-FF18-4332-8EF8-666EF62AD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43" y="910215"/>
            <a:ext cx="4267129" cy="34087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43295" y="716902"/>
            <a:ext cx="50562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Storage capacity is pooled and distributed to the VMs</a:t>
            </a:r>
          </a:p>
          <a:p>
            <a:pPr lvl="2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Physical storage devices are 	partitioned into logical storage 	(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LUNs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</a:t>
            </a:r>
          </a:p>
          <a:p>
            <a:pPr lvl="2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LUNs are used to create a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datastore</a:t>
            </a:r>
          </a:p>
          <a:p>
            <a:pPr lvl="2"/>
            <a:endParaRPr lang="en-US" sz="1800" b="1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How do VMs access data center storage?</a:t>
            </a:r>
          </a:p>
          <a:p>
            <a:pPr lvl="2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VMs are stored as VMDK (.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vmdk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 	files on datastore</a:t>
            </a:r>
          </a:p>
          <a:p>
            <a:pPr lvl="2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VM configuration files (VM settings) 	are stored as VMX (.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vmx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 files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60000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Storage Virtualization</a:t>
            </a:r>
          </a:p>
        </p:txBody>
      </p:sp>
    </p:spTree>
    <p:extLst>
      <p:ext uri="{BB962C8B-B14F-4D97-AF65-F5344CB8AC3E}">
        <p14:creationId xmlns:p14="http://schemas.microsoft.com/office/powerpoint/2010/main" val="357720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43295" y="924038"/>
            <a:ext cx="505622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Physical components that make up the physical network are virtualized to create a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virtual network</a:t>
            </a:r>
          </a:p>
          <a:p>
            <a:pPr lvl="3"/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is a vSwitch?</a:t>
            </a:r>
          </a:p>
          <a:p>
            <a:pPr lvl="6"/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Virtual switch that virtual devices can </a:t>
            </a:r>
          </a:p>
          <a:p>
            <a:pPr lvl="6"/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connect to in order to communicate </a:t>
            </a:r>
          </a:p>
          <a:p>
            <a:pPr lvl="6"/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with each other </a:t>
            </a:r>
          </a:p>
          <a:p>
            <a:pPr lvl="6"/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is a vLAN?</a:t>
            </a: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Virtual Local Area Network that is 	segmented into groups of ports isolated 	from one another, creating different 	network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segments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6713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Network Virtualization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75AF7B-6560-496A-99D1-62B486319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857" y="1175985"/>
            <a:ext cx="4045444" cy="304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64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What is virtualization?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287693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020634"/>
            <a:ext cx="51691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Bridged Network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The host server and the VM are connected to the same network, and the host shares its IP address with the VM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NAT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VMs use an IP translated from the host’s IP (using NAT device) and communicate on a private network set up on the host computer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Host-only Network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VMs use a private network but do not have translated IP addresses to connect to an external network, therefore can only communicate to other VMs on the isolated host network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57143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Types of  Virtual Networks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724364-6283-9640-A093-798178FFE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0768" y="792046"/>
            <a:ext cx="3437445" cy="12499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385208-84D1-184D-AB5D-058986349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2460" y="2107194"/>
            <a:ext cx="2875037" cy="10454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EBA642-0FF1-B340-87D4-829570669D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2461" y="3221731"/>
            <a:ext cx="2944332" cy="133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929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73097" y="1227496"/>
            <a:ext cx="833236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Why use virtualized applications?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Some applications have specific system requirements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VMware </a:t>
            </a:r>
            <a:r>
              <a:rPr lang="en-US" sz="1800" b="1" dirty="0" err="1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ThinApp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creates a packaged virtual app, that contains the 	program and system requirements, and delivers it to the end-user</a:t>
            </a:r>
          </a:p>
          <a:p>
            <a:pPr lvl="1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is desktop virtualization?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Designed to solve computing resource issues faced by the mobile 	workforce (workers that need computing without the hardware)</a:t>
            </a:r>
          </a:p>
          <a:p>
            <a:pPr lvl="1"/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VMware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Horizon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takes the resources needed to create a desktop 	environment from data centers and delivers it to the end-user’s device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Application and Desktop Virtualization</a:t>
            </a:r>
          </a:p>
        </p:txBody>
      </p:sp>
    </p:spTree>
    <p:extLst>
      <p:ext uri="{BB962C8B-B14F-4D97-AF65-F5344CB8AC3E}">
        <p14:creationId xmlns:p14="http://schemas.microsoft.com/office/powerpoint/2010/main" val="35464023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521413" y="1264892"/>
            <a:ext cx="8332364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Convergence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Moving from a traditional hardware-based server model to a virtual data center 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Two strategies: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Containment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Not deploying any existing applications for customers on 	virtual servers. Maintain applications running in the hardware-based data 	center. 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-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Consolidation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Moving applications that are running in the old 	hardware-based data center model using VMware P2V technology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Convergence</a:t>
            </a:r>
          </a:p>
        </p:txBody>
      </p:sp>
    </p:spTree>
    <p:extLst>
      <p:ext uri="{BB962C8B-B14F-4D97-AF65-F5344CB8AC3E}">
        <p14:creationId xmlns:p14="http://schemas.microsoft.com/office/powerpoint/2010/main" val="27090583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What is the Cloud?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349514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433949" y="1813160"/>
            <a:ext cx="4138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computing is the delivery of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shared computing resources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(software and/or data) on-demand through the internet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The Cloud</a:t>
            </a:r>
          </a:p>
        </p:txBody>
      </p:sp>
      <p:pic>
        <p:nvPicPr>
          <p:cNvPr id="3" name="Picture 2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B2EA6B49-6EF0-4511-926D-C645B9C66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717608"/>
            <a:ext cx="3701082" cy="3391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503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404834" y="1389097"/>
            <a:ext cx="40364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Businesses that use the cloud to run systems and applications can reduce per user carbon footprint: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↓ 30 percent for large businesses </a:t>
            </a:r>
          </a:p>
          <a:p>
            <a:pPr marL="285750" lvl="2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7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↓ 90 percent for small businesses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9BC273-98FC-5040-A2C2-DF70489C8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15" y="486200"/>
            <a:ext cx="4036483" cy="403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872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433949" y="2575302"/>
            <a:ext cx="4138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 as a Service (SaaS)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Platform as a Service (PaaS)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Infrastructure as a Service (IaaS)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Types of Cloud Computing</a:t>
            </a:r>
          </a:p>
        </p:txBody>
      </p:sp>
      <p:pic>
        <p:nvPicPr>
          <p:cNvPr id="1026" name="Picture 2" descr="https://lh5.googleusercontent.com/Yko_1Oy30Bfyp_zVC1ubPS9scftuLdr1EQpMpXqyqahH3_Hw45xgAvuweWnOeV6ZGWmAxwfFFD_Y9Yd043CvneHA5R1y-w2A6vpSF8O3ZKaGhjbG2RHRkWBqYBoJwNv2Fm5zeDki">
            <a:extLst>
              <a:ext uri="{FF2B5EF4-FFF2-40B4-BE49-F238E27FC236}">
                <a16:creationId xmlns:a16="http://schemas.microsoft.com/office/drawing/2014/main" id="{DDB11834-ACA7-4563-BB2B-D391A69ACA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956" y="1017800"/>
            <a:ext cx="5035564" cy="3181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433949" y="1457864"/>
            <a:ext cx="51838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computing is categorized into different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service models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The major types of cloud computing are:</a:t>
            </a:r>
          </a:p>
        </p:txBody>
      </p:sp>
    </p:spTree>
    <p:extLst>
      <p:ext uri="{BB962C8B-B14F-4D97-AF65-F5344CB8AC3E}">
        <p14:creationId xmlns:p14="http://schemas.microsoft.com/office/powerpoint/2010/main" val="11738105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Types of Cloud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433949" y="1457864"/>
            <a:ext cx="3604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On-premise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(private cloud): You are responsible for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all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of your IT infrastructure (software and hardware)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09B0C7-42F6-754A-864B-6A71186A8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787" y="1280968"/>
            <a:ext cx="4056280" cy="313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97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Types of Cloud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433949" y="1457864"/>
            <a:ext cx="35623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Infrastructure-as-a-service (IaaS)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You are responsible for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applications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OS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and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Cloud provider manages your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virtualization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storage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servers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and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networking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C21066-BF6B-EC4A-8F6F-629448DD8E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375001"/>
            <a:ext cx="3914258" cy="302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070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Types of Cloud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433949" y="1457864"/>
            <a:ext cx="35623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Platform-as-a-service (PaaS)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You are responsible for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applications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and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data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Cloud provider manages your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OS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software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virtualization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storage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servers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and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networking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E33C76-14D1-5645-8B36-8C591B771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274" y="1315604"/>
            <a:ext cx="4022414" cy="31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39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Hardware and Software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263649" y="1095305"/>
            <a:ext cx="792075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Do you use a smartphone, laptop or home computer?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Smartphones, laptops or home computers are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Similar to how your brain controls your actions, software controls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There are different types of software that control computer actions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098" name="Picture 2" descr="https://ndg-content-dev.s3.amazonaws.com/media/images/intro-virt/1.2_hardware_desk.png">
            <a:extLst>
              <a:ext uri="{FF2B5EF4-FFF2-40B4-BE49-F238E27FC236}">
                <a16:creationId xmlns:a16="http://schemas.microsoft.com/office/drawing/2014/main" id="{07AB25E8-A969-483F-8717-15A94AB0B2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6" r="18714"/>
          <a:stretch/>
        </p:blipFill>
        <p:spPr bwMode="auto">
          <a:xfrm>
            <a:off x="3566160" y="2977624"/>
            <a:ext cx="2011680" cy="175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3501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Types of Cloud Computing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433949" y="1457864"/>
            <a:ext cx="35623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Software-as-a-service (SaaS)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You are not responsible for any infrastructure. Cloud provider manages your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OS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software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virtualization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storage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servers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and </a:t>
            </a:r>
            <a:r>
              <a:rPr lang="en-US" sz="1800" b="1" dirty="0">
                <a:solidFill>
                  <a:srgbClr val="00B0F0"/>
                </a:solidFill>
                <a:latin typeface="Hind" panose="020B0604020202020204" charset="0"/>
                <a:cs typeface="Hind" panose="020B0604020202020204" charset="0"/>
              </a:rPr>
              <a:t>networking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E33C76-14D1-5645-8B36-8C591B771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274" y="1315604"/>
            <a:ext cx="4022414" cy="31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1837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665309" y="2009496"/>
            <a:ext cx="28798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Private Cloud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Community Cloud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Public Cloud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Hybrid Cloud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Cloud Deployment Models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392972" y="1255683"/>
            <a:ext cx="7720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deployment includes an emphasis on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where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the hardware or software is running and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is controlling it.</a:t>
            </a:r>
          </a:p>
        </p:txBody>
      </p:sp>
      <p:pic>
        <p:nvPicPr>
          <p:cNvPr id="2050" name="Picture 2" descr="https://lh6.googleusercontent.com/5B_QpkI4CAebrzRnxG1xbUGdYBPk7ptZa7SEXZPqP3Sz5Get1R42m-JCl00HHZgUxt6Nl_QzTRRnMS9hCDdxXJ1MdJDNrR6VX3B5oW47VyC3_72ueKXy_I9iNuySb8yRQ1OVWzKi">
            <a:extLst>
              <a:ext uri="{FF2B5EF4-FFF2-40B4-BE49-F238E27FC236}">
                <a16:creationId xmlns:a16="http://schemas.microsoft.com/office/drawing/2014/main" id="{4AEA617E-F0B4-4129-8F3F-BB52598DF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403" y="1593571"/>
            <a:ext cx="4329807" cy="317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54546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Cloud Deployment Models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392972" y="1255683"/>
            <a:ext cx="3484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Private Cloud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organization has complete control over the IT infrastructure.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746D8D-9283-3549-91BA-0E9F9C6E5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249" y="1565748"/>
            <a:ext cx="3108485" cy="310848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C42CE32-AA8E-B647-8CD1-B87E4F16AE94}"/>
              </a:ext>
            </a:extLst>
          </p:cNvPr>
          <p:cNvSpPr txBox="1"/>
          <p:nvPr/>
        </p:nvSpPr>
        <p:spPr>
          <a:xfrm>
            <a:off x="4643238" y="1187950"/>
            <a:ext cx="34847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Community Cloud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different organizations have control over the IT infrastructure.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9D1A31-6EB2-0C47-A459-E3BE205B0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668" y="1427290"/>
            <a:ext cx="3344333" cy="334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665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Cloud Deployment Models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FD4F57-91D5-4B3A-8EA5-8E1DA3ADC5E0}"/>
              </a:ext>
            </a:extLst>
          </p:cNvPr>
          <p:cNvSpPr txBox="1"/>
          <p:nvPr/>
        </p:nvSpPr>
        <p:spPr>
          <a:xfrm>
            <a:off x="392972" y="1255683"/>
            <a:ext cx="3899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Public Cloud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the cloud provider owns the IT infrastructure and organizations rent IT resources in the cloud.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2CE32-AA8E-B647-8CD1-B87E4F16AE94}"/>
              </a:ext>
            </a:extLst>
          </p:cNvPr>
          <p:cNvSpPr txBox="1"/>
          <p:nvPr/>
        </p:nvSpPr>
        <p:spPr>
          <a:xfrm>
            <a:off x="4643238" y="1187950"/>
            <a:ext cx="4189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Hybrid Cloud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organization has its own cloud but also rents IT resources on the public cloud.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284730-0D55-564B-A79D-ECEEEC264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267" y="1427290"/>
            <a:ext cx="3344334" cy="33443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8C7FCCE-55C5-EE4D-8D8B-732DD5A4D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2235" y="1855847"/>
            <a:ext cx="3031067" cy="303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9945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CB76A378-B633-2D43-9566-8D4491A467AD}"/>
              </a:ext>
            </a:extLst>
          </p:cNvPr>
          <p:cNvSpPr txBox="1">
            <a:spLocks/>
          </p:cNvSpPr>
          <p:nvPr/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Did you know?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88B721-F0F6-2145-8A4A-B6D97C63D2E3}"/>
              </a:ext>
            </a:extLst>
          </p:cNvPr>
          <p:cNvSpPr txBox="1"/>
          <p:nvPr/>
        </p:nvSpPr>
        <p:spPr>
          <a:xfrm>
            <a:off x="404834" y="1389097"/>
            <a:ext cx="35236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Cloud providers are committing to sustainable computing goals. 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8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VMware will partner with major cloud providers to help customers transition to </a:t>
            </a:r>
            <a:r>
              <a:rPr lang="en-US" sz="2000" b="1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zero-carbon</a:t>
            </a:r>
            <a:r>
              <a:rPr lang="en-US" sz="2000" dirty="0">
                <a:solidFill>
                  <a:schemeClr val="bg1"/>
                </a:solidFill>
                <a:latin typeface="Hind" panose="020B0604020202020204" charset="0"/>
                <a:cs typeface="Hind" panose="020B0604020202020204" charset="0"/>
              </a:rPr>
              <a:t> public cloud resources. </a:t>
            </a:r>
          </a:p>
          <a:p>
            <a:pPr marL="285750" lvl="2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F091D9-A5B4-2F49-B8EF-CB9662753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559" y="796419"/>
            <a:ext cx="4780741" cy="393708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89837F-E22D-3C47-A2C4-0F706397A061}"/>
              </a:ext>
            </a:extLst>
          </p:cNvPr>
          <p:cNvSpPr/>
          <p:nvPr/>
        </p:nvSpPr>
        <p:spPr>
          <a:xfrm>
            <a:off x="5926667" y="2192866"/>
            <a:ext cx="846666" cy="287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3320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Container Technology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3773044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8123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container is a package for deploying applications.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use virtualization technology like VMs but require less resources.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applications inside a container are software programs that execute specific tasks (for example, a text editor or photo editing software).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Introduction to Containers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05CF3B-B70C-1C45-AC1C-E92BF4602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316" y="3086125"/>
            <a:ext cx="3266017" cy="16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018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60098" y="1267750"/>
            <a:ext cx="8123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Recall that VMs need virtual hardware and an operating system to run applications.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OS has dependencies that allow the VM to run many types of applications.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Introduction to Containers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AC26AD-214E-234C-B8E5-544FE3DC4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505386"/>
            <a:ext cx="4658783" cy="222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106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188005"/>
            <a:ext cx="82735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Instead of an operating system, containers use the 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kernel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of the guest 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Like an OS, the kernel includes dependencies and allows an application to run.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Without the need for a complete OS, the container uses less resources.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47847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Introduction to Containers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86CD94-BF7C-4E4E-8672-D130CEAE5FDA}"/>
              </a:ext>
            </a:extLst>
          </p:cNvPr>
          <p:cNvSpPr/>
          <p:nvPr/>
        </p:nvSpPr>
        <p:spPr>
          <a:xfrm>
            <a:off x="728136" y="1652721"/>
            <a:ext cx="7061198" cy="990600"/>
          </a:xfrm>
          <a:prstGeom prst="rect">
            <a:avLst/>
          </a:prstGeom>
          <a:solidFill>
            <a:srgbClr val="A8D8FA"/>
          </a:solidFill>
          <a:ln>
            <a:solidFill>
              <a:srgbClr val="A8D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bg2">
                    <a:lumMod val="50000"/>
                  </a:schemeClr>
                </a:solidFill>
              </a:rPr>
              <a:t>Note</a:t>
            </a:r>
          </a:p>
          <a:p>
            <a:endParaRPr lang="en-US" sz="12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en-US" sz="1200" dirty="0">
                <a:solidFill>
                  <a:schemeClr val="bg2">
                    <a:lumMod val="50000"/>
                  </a:schemeClr>
                </a:solidFill>
              </a:rPr>
              <a:t>The kernel is like the brain of the guest OS that controls applications running on a VM or Container. Recall the guest OS is installed on the host.  </a:t>
            </a:r>
          </a:p>
        </p:txBody>
      </p:sp>
    </p:spTree>
    <p:extLst>
      <p:ext uri="{BB962C8B-B14F-4D97-AF65-F5344CB8AC3E}">
        <p14:creationId xmlns:p14="http://schemas.microsoft.com/office/powerpoint/2010/main" val="108042923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010205"/>
            <a:ext cx="82735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can be used on VMs since they are less resource intensive.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Introduction to Containers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B5C4ED-32C4-1249-B464-E084660B8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617" y="1794992"/>
            <a:ext cx="5530850" cy="265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3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79848"/>
            <a:ext cx="8520600" cy="607800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Hardware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0E36A8E-BD34-4CC3-9BFB-235AA280C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113595"/>
              </p:ext>
            </p:extLst>
          </p:nvPr>
        </p:nvGraphicFramePr>
        <p:xfrm>
          <a:off x="311699" y="874925"/>
          <a:ext cx="8520599" cy="34116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0393">
                  <a:extLst>
                    <a:ext uri="{9D8B030D-6E8A-4147-A177-3AD203B41FA5}">
                      <a16:colId xmlns:a16="http://schemas.microsoft.com/office/drawing/2014/main" val="869143248"/>
                    </a:ext>
                  </a:extLst>
                </a:gridCol>
                <a:gridCol w="5960206">
                  <a:extLst>
                    <a:ext uri="{9D8B030D-6E8A-4147-A177-3AD203B41FA5}">
                      <a16:colId xmlns:a16="http://schemas.microsoft.com/office/drawing/2014/main" val="1096618054"/>
                    </a:ext>
                  </a:extLst>
                </a:gridCol>
              </a:tblGrid>
              <a:tr h="621366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Processor 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Also called CPU (Central Processing Unit)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0747646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n-US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RAM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Random Access Memory</a:t>
                      </a:r>
                    </a:p>
                    <a:p>
                      <a:endParaRPr lang="en-US" sz="1400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047348"/>
                  </a:ext>
                </a:extLst>
              </a:tr>
              <a:tr h="601941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Read-Only Memory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Non-volatile memory that stores BIOS</a:t>
                      </a:r>
                    </a:p>
                    <a:p>
                      <a:pPr lvl="2" algn="l"/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 *BIOS is a type of software responsible for turning on (booting) computer</a:t>
                      </a:r>
                      <a:endParaRPr lang="en-US" sz="1400" b="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801690"/>
                  </a:ext>
                </a:extLst>
              </a:tr>
              <a:tr h="438457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Motherboard</a:t>
                      </a:r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Printed Circuit Board (PCB) that holds the processor, RAM, ROM, </a:t>
                      </a:r>
                      <a:r>
                        <a:rPr lang="en-US" sz="1400" b="0" i="0" dirty="0">
                          <a:solidFill>
                            <a:srgbClr val="2A3990"/>
                          </a:solidFill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network</a:t>
                      </a:r>
                      <a:r>
                        <a:rPr lang="en-US" sz="1400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 and Input/Output (I/O) and other components</a:t>
                      </a:r>
                      <a:endParaRPr lang="en-US" sz="1400" b="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749298"/>
                  </a:ext>
                </a:extLst>
              </a:tr>
              <a:tr h="597862">
                <a:tc>
                  <a:txBody>
                    <a:bodyPr/>
                    <a:lstStyle/>
                    <a:p>
                      <a:r>
                        <a:rPr lang="en-US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Chipset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solidFill>
                            <a:srgbClr val="2A3990"/>
                          </a:solidFill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A collection of microchips on motherboard that manage specific functions</a:t>
                      </a:r>
                    </a:p>
                    <a:p>
                      <a:endParaRPr lang="en-US" b="0" i="0" dirty="0">
                        <a:latin typeface="Hind" panose="02000000000000000000" pitchFamily="2" charset="77"/>
                        <a:cs typeface="Hind" panose="02000000000000000000" pitchFamily="2" charset="7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381593"/>
                  </a:ext>
                </a:extLst>
              </a:tr>
              <a:tr h="554182">
                <a:tc>
                  <a:txBody>
                    <a:bodyPr/>
                    <a:lstStyle/>
                    <a:p>
                      <a:r>
                        <a:rPr lang="en-US" b="0" i="0" dirty="0"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Storage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2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i="0" dirty="0">
                          <a:solidFill>
                            <a:srgbClr val="2A3990"/>
                          </a:solidFill>
                          <a:latin typeface="Hind" panose="02000000000000000000" pitchFamily="2" charset="77"/>
                          <a:cs typeface="Hind" panose="02000000000000000000" pitchFamily="2" charset="77"/>
                        </a:rPr>
                        <a:t>A persistent (non-volatile) storage device such as a Hard Drive Disk or Solid State Drive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912988"/>
                  </a:ext>
                </a:extLst>
              </a:tr>
            </a:tbl>
          </a:graphicData>
        </a:graphic>
      </p:graphicFrame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D476A5F4-6411-944B-8920-E0C4060D92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6618" y="980386"/>
            <a:ext cx="439941" cy="439941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7292CA6B-CED3-BB42-84A3-B02CDF6BDC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617" y="1525788"/>
            <a:ext cx="439941" cy="439941"/>
          </a:xfrm>
          <a:prstGeom prst="rect">
            <a:avLst/>
          </a:prstGeom>
        </p:spPr>
      </p:pic>
      <p:pic>
        <p:nvPicPr>
          <p:cNvPr id="9" name="Picture 8" descr="Shape, icon&#10;&#10;Description automatically generated">
            <a:extLst>
              <a:ext uri="{FF2B5EF4-FFF2-40B4-BE49-F238E27FC236}">
                <a16:creationId xmlns:a16="http://schemas.microsoft.com/office/drawing/2014/main" id="{221394BA-2E3E-094F-86C0-A23D742286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0" y="2095442"/>
            <a:ext cx="476308" cy="476308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3B5660D-0914-9546-AF87-29FBC110CB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5523" y="2696709"/>
            <a:ext cx="402128" cy="402128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46574287-6A62-DA4F-B7D5-DC1B370F87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5523" y="3195954"/>
            <a:ext cx="439942" cy="439942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AECED47C-F7AE-CF41-AF84-F73AC139A1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5523" y="3767429"/>
            <a:ext cx="474488" cy="47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4111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221872"/>
            <a:ext cx="40401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VMs use a hypervisor. What do Containers use for virtualization?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use a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 engine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which puts together all the components needed to create a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 image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(code, runtime library, tools and settings).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Docker</a:t>
            </a:r>
            <a:r>
              <a:rPr lang="en-US" sz="1600" dirty="0">
                <a:solidFill>
                  <a:srgbClr val="2C4177"/>
                </a:solidFill>
                <a:latin typeface="Hind" panose="020B0604020202020204" charset="0"/>
                <a:cs typeface="Hind" panose="020B0604020202020204" charset="0"/>
              </a:rPr>
              <a:t>™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is a popular container engine.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Kubernetes is a container management system.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347847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Introduction to Containers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47CD01-2250-E843-8719-1F3B4AEF2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134" y="1220711"/>
            <a:ext cx="3759199" cy="322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3782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010205"/>
            <a:ext cx="82735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container engine runs on the guest OS and creates container images.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Introduction to Containers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E88340-59FB-D348-8D2C-E14000094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217" y="1674538"/>
            <a:ext cx="6047317" cy="289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33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Hind" panose="02000000000000000000" pitchFamily="2" charset="77"/>
                <a:cs typeface="Hind" panose="02000000000000000000" pitchFamily="2" charset="77"/>
              </a:rPr>
              <a:t>Introduction to Containers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D0AFFD-0A24-7E41-9CFF-766EB224F1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spcAft>
                <a:spcPts val="600"/>
              </a:spcAft>
              <a:buNone/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Virtual Machine: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Uses multiple hardware components of server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Single server can support multiple VMs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Applications on VMs are isolated from each other 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Sandbox environment that isolates VMs from system issues</a:t>
            </a:r>
          </a:p>
          <a:p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Boot time is faster than a physical machine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C0053C-EF88-CA4A-9708-5153BEE5A36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139700" indent="0">
              <a:spcAft>
                <a:spcPts val="600"/>
              </a:spcAft>
              <a:buNone/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Container: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Lightweight / uses fewer resources than VM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Single server can support more containers than VM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Containers share OS resources, so applications are not isolated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Container images can be more efficiently deployed than VM</a:t>
            </a:r>
          </a:p>
          <a:p>
            <a:r>
              <a:rPr lang="en-US" dirty="0">
                <a:solidFill>
                  <a:srgbClr val="2C4177"/>
                </a:solidFill>
                <a:latin typeface="Hind" panose="02000000000000000000" pitchFamily="2" charset="77"/>
                <a:cs typeface="Hind" panose="02000000000000000000" pitchFamily="2" charset="77"/>
              </a:rPr>
              <a:t>Boot time is faster than physical machine and VM</a:t>
            </a:r>
          </a:p>
        </p:txBody>
      </p:sp>
    </p:spTree>
    <p:extLst>
      <p:ext uri="{BB962C8B-B14F-4D97-AF65-F5344CB8AC3E}">
        <p14:creationId xmlns:p14="http://schemas.microsoft.com/office/powerpoint/2010/main" val="58393091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238805"/>
            <a:ext cx="82735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have file systems and need to be networked, scheduled, load-balanced, and distributed – all of which needs to be managed.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Kubernetes is a container management platform.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VMware has made contributions to the Kubernetes software and has integrated it into its cloud solutions.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91785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Kubernetes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B4A4DD-8240-8E46-9229-09DD27CF3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934" y="3561897"/>
            <a:ext cx="4834467" cy="854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8667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823066"/>
            <a:ext cx="79009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Kubernetes places a containerized app inside of a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pod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pod has at least one container and has its own IP address.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Kubernetes then groups pods together in a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node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which can be either a VM or a physical machine.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Kubernetes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1E9201-E1AB-C743-8BB3-3BA1B4542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819" y="2385577"/>
            <a:ext cx="2404533" cy="24045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AAC195-2B92-B94D-A64E-873223665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683" y="3097095"/>
            <a:ext cx="15875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143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102466"/>
            <a:ext cx="60383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nodes are then grouped in a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cluster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Each cluster contains a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master node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, which monitors and manages the other nodes (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worker nodes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master node has several components:</a:t>
            </a:r>
          </a:p>
          <a:p>
            <a:pPr lvl="1"/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Kubernetes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6D6A41-CFED-A24D-8161-72C2DE5C7404}"/>
              </a:ext>
            </a:extLst>
          </p:cNvPr>
          <p:cNvSpPr txBox="1"/>
          <p:nvPr/>
        </p:nvSpPr>
        <p:spPr>
          <a:xfrm>
            <a:off x="678900" y="2533627"/>
            <a:ext cx="8153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etcd</a:t>
            </a:r>
            <a:r>
              <a:rPr lang="en-US" sz="1600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: stores cluster data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kube-scheduler</a:t>
            </a:r>
            <a:r>
              <a:rPr lang="en-US" sz="1600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: selects the best node to place a pod 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controller manager</a:t>
            </a:r>
            <a:r>
              <a:rPr lang="en-US" sz="1600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: includes a node controller (which deploys nodes) and a replication controller (which provides pod templates)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cloud controller manager</a:t>
            </a:r>
            <a:r>
              <a:rPr lang="en-US" sz="1600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: embeds cloud-specific operation controls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kube-apiserver</a:t>
            </a:r>
            <a:r>
              <a:rPr lang="en-US" sz="1600" dirty="0">
                <a:solidFill>
                  <a:srgbClr val="2C4177"/>
                </a:solidFill>
                <a:latin typeface="Trebuchet MS" panose="020B0703020202090204" pitchFamily="34" charset="0"/>
                <a:ea typeface="Helvetica Neue" panose="02000503000000020004" pitchFamily="2" charset="0"/>
                <a:cs typeface="Helvetica Neue" panose="02000503000000020004" pitchFamily="2" charset="0"/>
              </a:rPr>
              <a:t>: manages communication between all the components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FF5FD6-0BF8-6B47-85DC-93D7A5B1A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0" y="823066"/>
            <a:ext cx="2277533" cy="214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0640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Kubernetes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123728-85AE-FF45-9DED-FCE0AFBB8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380" y="1229466"/>
            <a:ext cx="8171240" cy="285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220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187134"/>
            <a:ext cx="790096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enable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DevOps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(Development and IT Operations).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DevOps is the process of simplifying the development process for an application.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Developers can use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microservices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to speed up the development process.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Microservices are applications that are tailored to specific business needs and deployed using container technology.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Containers in the Cloud</a:t>
            </a:r>
          </a:p>
        </p:txBody>
      </p:sp>
    </p:spTree>
    <p:extLst>
      <p:ext uri="{BB962C8B-B14F-4D97-AF65-F5344CB8AC3E}">
        <p14:creationId xmlns:p14="http://schemas.microsoft.com/office/powerpoint/2010/main" val="229533732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094001"/>
            <a:ext cx="579276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enable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app modernization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; the process of updating application technology to be compatible in cloud environments.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DevOps uses containers to quickly develop and update applications.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App modernization also includes transforming 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traditional apps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into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native applications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native apps are built and deployed using cloud technologies from beginning to end of the process (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native development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Containers in the Cloud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13E5FF-DBE4-7F47-9576-9ED900E3D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822" y="816364"/>
            <a:ext cx="2340512" cy="351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98389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699" y="1212533"/>
            <a:ext cx="454154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Containers can deliver workloads and microservices quickly across networks and in the cloud.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It is important to prevent bad actors from using a container as an entry-point to a larger environment.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How do you secure resources running in a container in the cloud?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82AAC2-CEB1-2B4E-8830-730209438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3244" y="700412"/>
            <a:ext cx="3892822" cy="389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26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2233FAAC-E320-4EDA-AE4A-287FE9CFB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Software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959594" y="1232465"/>
            <a:ext cx="7560083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System software is necessary for hardware to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Operating system (OS) controls the hardware</a:t>
            </a:r>
          </a:p>
          <a:p>
            <a:pPr marL="285750" lvl="5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5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Application software tells your system to execute a task you want done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57599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149376"/>
            <a:ext cx="7900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One way is through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endpoint security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DB3020-71E0-AA4C-A9A2-74AE7DF72ABD}"/>
              </a:ext>
            </a:extLst>
          </p:cNvPr>
          <p:cNvSpPr txBox="1"/>
          <p:nvPr/>
        </p:nvSpPr>
        <p:spPr>
          <a:xfrm>
            <a:off x="804334" y="1685800"/>
            <a:ext cx="48373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Endpoints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are devices that are connected to a network, such as a laptop or mobile phone.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Endpoint security is the practice of using security systems to secure endpoints.</a:t>
            </a:r>
          </a:p>
          <a:p>
            <a:pPr lvl="2"/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Endpoint protection provides tools to block malware, attacks, apply security policies to containers and report security weak points. </a:t>
            </a:r>
          </a:p>
        </p:txBody>
      </p:sp>
      <p:pic>
        <p:nvPicPr>
          <p:cNvPr id="8" name="Picture 7" descr="Users and their devices that are connected to the cloud.">
            <a:extLst>
              <a:ext uri="{FF2B5EF4-FFF2-40B4-BE49-F238E27FC236}">
                <a16:creationId xmlns:a16="http://schemas.microsoft.com/office/drawing/2014/main" id="{2DD7E1CD-0D60-DB48-B0E7-625703C39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123" y="1954528"/>
            <a:ext cx="3333805" cy="270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5107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093999"/>
            <a:ext cx="83581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Another way to provide security for containers is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workload security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Managing workload security weak points requires administrators to work closely with developers, security teams, and IT operations.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collaboration between cybersecurity and DevOps has enabled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DevSecOps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33CC44-A70B-CC42-8EC9-0B5F186CDFCA}"/>
              </a:ext>
            </a:extLst>
          </p:cNvPr>
          <p:cNvSpPr txBox="1"/>
          <p:nvPr/>
        </p:nvSpPr>
        <p:spPr>
          <a:xfrm>
            <a:off x="807782" y="1592243"/>
            <a:ext cx="70069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Workload security involves tracking and monitoring the workloads on the containers.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Workloads can exist on servers (on-premise), virtual servers (software-defined data center), public cloud, and even the native cloud. </a:t>
            </a:r>
          </a:p>
        </p:txBody>
      </p:sp>
    </p:spTree>
    <p:extLst>
      <p:ext uri="{BB962C8B-B14F-4D97-AF65-F5344CB8AC3E}">
        <p14:creationId xmlns:p14="http://schemas.microsoft.com/office/powerpoint/2010/main" val="96710226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231001"/>
            <a:ext cx="79009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Security strategy in the cloud is divided in two ways: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Built-in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vs.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Bolted-on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security.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62160D-AF0D-754C-85AC-313E8BDDA1E5}"/>
              </a:ext>
            </a:extLst>
          </p:cNvPr>
          <p:cNvSpPr txBox="1"/>
          <p:nvPr/>
        </p:nvSpPr>
        <p:spPr>
          <a:xfrm>
            <a:off x="804332" y="2050452"/>
            <a:ext cx="79009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Bolted-on security is a traditional security method where security is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added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the operating system and hardware (i.e., installing malware protection).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Built-in security protocols are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built into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the system from the start by using DevSecOps methods.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Built-in security includes 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intrinsic security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where the security is woven into the cloud infrastructure.</a:t>
            </a:r>
          </a:p>
        </p:txBody>
      </p:sp>
    </p:spTree>
    <p:extLst>
      <p:ext uri="{BB962C8B-B14F-4D97-AF65-F5344CB8AC3E}">
        <p14:creationId xmlns:p14="http://schemas.microsoft.com/office/powerpoint/2010/main" val="49866415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231001"/>
            <a:ext cx="79009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Providing intrinsic security to the cloud has two main approaches: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Zero-Trust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and </a:t>
            </a:r>
            <a:r>
              <a:rPr lang="en-US" sz="20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Micro-Segmentation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. 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62160D-AF0D-754C-85AC-313E8BDDA1E5}"/>
              </a:ext>
            </a:extLst>
          </p:cNvPr>
          <p:cNvSpPr txBox="1"/>
          <p:nvPr/>
        </p:nvSpPr>
        <p:spPr>
          <a:xfrm>
            <a:off x="796344" y="2063870"/>
            <a:ext cx="7900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Micro-segmentation uses </a:t>
            </a: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individual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networking protocols for VMs and containers on a network.</a:t>
            </a:r>
          </a:p>
        </p:txBody>
      </p:sp>
      <p:pic>
        <p:nvPicPr>
          <p:cNvPr id="17" name="Picture 1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6CF4B828-39FA-D94F-8FB9-3D3EF84F4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285" y="2710201"/>
            <a:ext cx="6577613" cy="200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53359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231001"/>
            <a:ext cx="79009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Zero-trust is a security architecture that implements multiple levels of security.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Multiple levels of security must be met before access to infrastructure is granted.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Zero-trust has five pillars (levels) of trust: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1526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B5D044-61E1-CD4A-8E7C-6E956CC31FAB}"/>
              </a:ext>
            </a:extLst>
          </p:cNvPr>
          <p:cNvSpPr txBox="1"/>
          <p:nvPr/>
        </p:nvSpPr>
        <p:spPr>
          <a:xfrm>
            <a:off x="759124" y="3208596"/>
            <a:ext cx="6409427" cy="92333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</a:rPr>
              <a:t>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</a:rPr>
              <a:t>User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</a:rPr>
              <a:t>Transport/Session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</a:rPr>
              <a:t>Application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2C4177"/>
                </a:solidFill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05928725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1110231"/>
            <a:ext cx="7900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following describes how each pillar of zero-trust is achieved: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4114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BDAB3B-3320-F142-B839-7BE516E0CA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726901"/>
              </p:ext>
            </p:extLst>
          </p:nvPr>
        </p:nvGraphicFramePr>
        <p:xfrm>
          <a:off x="790754" y="1580071"/>
          <a:ext cx="7900966" cy="257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665">
                  <a:extLst>
                    <a:ext uri="{9D8B030D-6E8A-4147-A177-3AD203B41FA5}">
                      <a16:colId xmlns:a16="http://schemas.microsoft.com/office/drawing/2014/main" val="4152609886"/>
                    </a:ext>
                  </a:extLst>
                </a:gridCol>
                <a:gridCol w="6138301">
                  <a:extLst>
                    <a:ext uri="{9D8B030D-6E8A-4147-A177-3AD203B41FA5}">
                      <a16:colId xmlns:a16="http://schemas.microsoft.com/office/drawing/2014/main" val="22019278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Pillar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Method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173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Methods to secure devices, like </a:t>
                      </a:r>
                      <a:r>
                        <a:rPr lang="en-US" sz="1200" b="1" dirty="0"/>
                        <a:t>endpoint</a:t>
                      </a:r>
                      <a:r>
                        <a:rPr lang="en-US" sz="1200" dirty="0"/>
                        <a:t> </a:t>
                      </a:r>
                      <a:r>
                        <a:rPr lang="en-US" sz="1200" b="1" dirty="0"/>
                        <a:t>security</a:t>
                      </a:r>
                      <a:r>
                        <a:rPr lang="en-US" sz="1200" dirty="0"/>
                        <a:t> can be used to achieve device trust.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1719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User authentication methods like passwords, tokens, multi-factor authentication and risk analysis of users are utilized for user trust.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66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Transport/Session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Uses </a:t>
                      </a:r>
                      <a:r>
                        <a:rPr lang="en-US" sz="1200" b="1" dirty="0"/>
                        <a:t>micro-segmentation</a:t>
                      </a:r>
                      <a:r>
                        <a:rPr lang="en-US" sz="1200" dirty="0"/>
                        <a:t> to protect virtual sessions and encryption of data transmitted at TCP level for transport trust.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326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Application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Workload security</a:t>
                      </a:r>
                      <a:r>
                        <a:rPr lang="en-US" sz="1200" dirty="0"/>
                        <a:t>, single sign-on (SSO), and application isolation are used for application trust.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0619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For data trust, data protection is used to prevent data from being compromised, lost or corrupted.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463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5418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41146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Container Security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BA0C00-9E7D-1A44-AFA3-B48ADC20050B}"/>
              </a:ext>
            </a:extLst>
          </p:cNvPr>
          <p:cNvSpPr txBox="1"/>
          <p:nvPr/>
        </p:nvSpPr>
        <p:spPr>
          <a:xfrm>
            <a:off x="311700" y="1219030"/>
            <a:ext cx="7900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The following is an overview of zero-trust security:</a:t>
            </a:r>
          </a:p>
        </p:txBody>
      </p:sp>
      <p:pic>
        <p:nvPicPr>
          <p:cNvPr id="3" name="Picture 2" descr="Timeline&#10;&#10;Description automatically generated">
            <a:extLst>
              <a:ext uri="{FF2B5EF4-FFF2-40B4-BE49-F238E27FC236}">
                <a16:creationId xmlns:a16="http://schemas.microsoft.com/office/drawing/2014/main" id="{F773BE49-C97D-FE44-AADA-93728CC12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91" y="1849557"/>
            <a:ext cx="7661217" cy="20749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B5B37B-FAE0-7646-B2B0-6B049224342C}"/>
              </a:ext>
            </a:extLst>
          </p:cNvPr>
          <p:cNvSpPr txBox="1"/>
          <p:nvPr/>
        </p:nvSpPr>
        <p:spPr>
          <a:xfrm>
            <a:off x="4746567" y="3242826"/>
            <a:ext cx="1080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38154609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ctrTitle"/>
          </p:nvPr>
        </p:nvSpPr>
        <p:spPr>
          <a:xfrm>
            <a:off x="612125" y="2152347"/>
            <a:ext cx="8222100" cy="83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Hind Medium"/>
                <a:ea typeface="Hind Medium"/>
                <a:cs typeface="Hind Medium"/>
                <a:sym typeface="Hind Medium"/>
              </a:rPr>
              <a:t>VMware Solutions</a:t>
            </a:r>
            <a:endParaRPr dirty="0">
              <a:latin typeface="Hind Medium"/>
              <a:ea typeface="Hind Medium"/>
              <a:cs typeface="Hind Medium"/>
              <a:sym typeface="Hi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90610820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268250"/>
            <a:ext cx="833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Moves </a:t>
            </a:r>
            <a:r>
              <a:rPr lang="en-US" sz="1800" u="sng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running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virtual machines from one ESXi host to another ESXi host without service interruption (live migration)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Increases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availability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of data and computing resources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vMotion</a:t>
            </a:r>
          </a:p>
        </p:txBody>
      </p:sp>
      <p:pic>
        <p:nvPicPr>
          <p:cNvPr id="3" name="Picture 2" descr="A close up of a box&#10;&#10;Description generated with high confidence">
            <a:extLst>
              <a:ext uri="{FF2B5EF4-FFF2-40B4-BE49-F238E27FC236}">
                <a16:creationId xmlns:a16="http://schemas.microsoft.com/office/drawing/2014/main" id="{70F921C6-A1FB-4137-89C4-B01315203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043" y="2468579"/>
            <a:ext cx="3583927" cy="2125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91198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6C1DDE1-B8AC-4EF4-BF28-DD0BAE113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097" y="2009546"/>
            <a:ext cx="4650892" cy="25977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237932"/>
            <a:ext cx="83323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Moves the disks and configuration files of a running virtual machine from one datastore to another datastore without service interruption 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Increases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availability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of storage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Storage vMotion</a:t>
            </a:r>
          </a:p>
        </p:txBody>
      </p:sp>
    </p:spTree>
    <p:extLst>
      <p:ext uri="{BB962C8B-B14F-4D97-AF65-F5344CB8AC3E}">
        <p14:creationId xmlns:p14="http://schemas.microsoft.com/office/powerpoint/2010/main" val="2303388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ndg-content-dev.s3.amazonaws.com/media/images/intro-virt/Virt_layers_desk.png">
            <a:extLst>
              <a:ext uri="{FF2B5EF4-FFF2-40B4-BE49-F238E27FC236}">
                <a16:creationId xmlns:a16="http://schemas.microsoft.com/office/drawing/2014/main" id="{61FA11D3-3BD4-44FF-8576-673FEAB85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938" y="192665"/>
            <a:ext cx="5486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A51F55-3FE7-46FF-847C-73E8245F41DD}"/>
              </a:ext>
            </a:extLst>
          </p:cNvPr>
          <p:cNvSpPr txBox="1"/>
          <p:nvPr/>
        </p:nvSpPr>
        <p:spPr>
          <a:xfrm>
            <a:off x="592394" y="2992930"/>
            <a:ext cx="8074646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Now that you are aware of the roles of hardware and software, the concept of 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virtualization will be easier to grasp.  Virtualization is the “layer” of technology 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that goes between the physical hardware of a device and the operating system </a:t>
            </a: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to create one or more copies of the device.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1148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llustration of a failed server using High Availability to restart VMs on alternate servers&#10;&#10;Description generated with high confidence">
            <a:extLst>
              <a:ext uri="{FF2B5EF4-FFF2-40B4-BE49-F238E27FC236}">
                <a16:creationId xmlns:a16="http://schemas.microsoft.com/office/drawing/2014/main" id="{4D39AA49-DB43-4EEB-88FB-934A4352D3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399"/>
          <a:stretch/>
        </p:blipFill>
        <p:spPr>
          <a:xfrm>
            <a:off x="1629683" y="2070755"/>
            <a:ext cx="5884634" cy="24583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195060"/>
            <a:ext cx="8332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Pools servers (hosts) and the VMs that reside on them in a cluster so that in the event of a failure, the virtual machines on a failed host are restarted on alternate hosts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High Availability (HA) </a:t>
            </a:r>
          </a:p>
        </p:txBody>
      </p:sp>
    </p:spTree>
    <p:extLst>
      <p:ext uri="{BB962C8B-B14F-4D97-AF65-F5344CB8AC3E}">
        <p14:creationId xmlns:p14="http://schemas.microsoft.com/office/powerpoint/2010/main" val="179526001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87A4E4B0-A9B7-4DEB-9A21-861429FBA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306" y="2500219"/>
            <a:ext cx="4683780" cy="23242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31839" y="954416"/>
            <a:ext cx="850297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What problem does DRS solve?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HA clusters need to be monitored and managed. DRS implements a shared management interface so that the cluster’s resources can be monitored and managed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 Storage Distributed Resource Scheduler provides the same solution for storage clusters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8550"/>
            <a:ext cx="8520600" cy="607800"/>
          </a:xfrm>
        </p:spPr>
        <p:txBody>
          <a:bodyPr/>
          <a:lstStyle/>
          <a:p>
            <a:r>
              <a:rPr lang="en-US" sz="2800" dirty="0">
                <a:solidFill>
                  <a:schemeClr val="accent6">
                    <a:lumMod val="50000"/>
                  </a:schemeClr>
                </a:solidFill>
              </a:rPr>
              <a:t>Distributed Resource Scheduler (DRS)</a:t>
            </a:r>
          </a:p>
        </p:txBody>
      </p:sp>
    </p:spTree>
    <p:extLst>
      <p:ext uri="{BB962C8B-B14F-4D97-AF65-F5344CB8AC3E}">
        <p14:creationId xmlns:p14="http://schemas.microsoft.com/office/powerpoint/2010/main" val="40404493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5" y="1023616"/>
            <a:ext cx="83323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secondary copy of that virtual machine and its files is created on another ESXi host and datastore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Using FT, the transfer to a different server is seamless and will not be noticeable to the end-user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138534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Fault Tolerance (FT)</a:t>
            </a:r>
          </a:p>
        </p:txBody>
      </p:sp>
      <p:pic>
        <p:nvPicPr>
          <p:cNvPr id="4" name="Picture 3" descr="Illustration of FT creating copies of VMs on another host&#10;&#10;Description generated with high confidence">
            <a:extLst>
              <a:ext uri="{FF2B5EF4-FFF2-40B4-BE49-F238E27FC236}">
                <a16:creationId xmlns:a16="http://schemas.microsoft.com/office/drawing/2014/main" id="{2FD556B8-157A-4599-AFB9-3403D30AE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12" y="2201309"/>
            <a:ext cx="3905375" cy="251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3077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366519"/>
            <a:ext cx="44958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vSphere Replication makes copies of VMs in a different physical location, useful for data protection and disaster recovery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Works with vSphere Client to allow admins to monitor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Replication</a:t>
            </a:r>
          </a:p>
        </p:txBody>
      </p:sp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EFCAFD89-38E7-4859-8984-4B58F6666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171" y="1017800"/>
            <a:ext cx="3971679" cy="334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0878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VSAN topology&#10;&#10;Description generated with very high confidence">
            <a:extLst>
              <a:ext uri="{FF2B5EF4-FFF2-40B4-BE49-F238E27FC236}">
                <a16:creationId xmlns:a16="http://schemas.microsoft.com/office/drawing/2014/main" id="{0B4A0FB2-67F8-493C-BD3F-6869EBC1B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975" y="341599"/>
            <a:ext cx="3286221" cy="416339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311700" y="863590"/>
            <a:ext cx="52032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VMware VSAN (Virtual Storage Area Network) virtualizes existing storage in data center servers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Creates a </a:t>
            </a:r>
            <a:r>
              <a:rPr lang="en-US" sz="1800" b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hyper-converged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 infrastructure; integrated virtualized data center components from one vendor (i.e., VMware) (Do you recall what a converged infrastructure is?)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Interacts with vSphere to create one layer of virtualization software, which is  managed by the vCenter management layer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94849"/>
            <a:ext cx="8520600" cy="607800"/>
          </a:xfrm>
        </p:spPr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VSAN</a:t>
            </a:r>
          </a:p>
        </p:txBody>
      </p:sp>
    </p:spTree>
    <p:extLst>
      <p:ext uri="{BB962C8B-B14F-4D97-AF65-F5344CB8AC3E}">
        <p14:creationId xmlns:p14="http://schemas.microsoft.com/office/powerpoint/2010/main" val="367710108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3" y="1354902"/>
            <a:ext cx="53618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 Hyper Converged Infrastructure (HCI) is a software-defined data center infrastructure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It is a converged infrastructure that has been virtualized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Converged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physical data center components from a single vendor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i="1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Hyper-converged </a:t>
            </a: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: virtual data center components from a single vendor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Hyper Converged Infrastructure 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1E1658CA-9232-9143-A66E-96B7758D65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617" y="1215378"/>
            <a:ext cx="2556789" cy="327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0982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354902"/>
            <a:ext cx="44958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Suite of virtualization solutions for data center networking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VMware NSX creates a ‘software network’ on top of the physical network that can be divided up into many virtual networks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Virtual networking components included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NSX</a:t>
            </a:r>
          </a:p>
        </p:txBody>
      </p:sp>
      <p:pic>
        <p:nvPicPr>
          <p:cNvPr id="3" name="Picture 2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FA0479B-92E4-4FBB-B987-E023604F6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808" y="1354902"/>
            <a:ext cx="4214192" cy="266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7843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354902"/>
            <a:ext cx="43892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NSX-T does not require vCenter and enables virtual networking in cloud architectures</a:t>
            </a:r>
          </a:p>
          <a:p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NSX Manager manages NSX-T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NSX Manager can be installed on any host in vSphere and provides a GUI for central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NSX-T is equivalent to NSX being integrated into the private cloud, public cloud, and containers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NSX-T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632AE21-8027-D04B-954D-C0AE48991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9696" y="1279230"/>
            <a:ext cx="4030534" cy="270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56739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223645"/>
            <a:ext cx="44958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Suite of virtualization solutions for data center migration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VMware Cloud Foundation makes it easy to transition from an existing system to a virtual data center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Can be used to virtualize on-premises or to migrate off-premises to cloud environments such as Amazon Web Services (AWS)	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VMware Cloud Foundation</a:t>
            </a:r>
          </a:p>
        </p:txBody>
      </p:sp>
      <p:pic>
        <p:nvPicPr>
          <p:cNvPr id="3074" name="Picture 2" descr="https://lh5.googleusercontent.com/LvflizJdUbYT805gSB7b5Pph2Hu7Y25OyVjQub4_dhhOVsAWompnPlspzNfbZc41KawyadeYVxU0rjWZSINCcu1pFXgd2TDRAHPnXo8ACV_kOc5AdXXXmLPuDgdh40LSIfTWJhlk">
            <a:extLst>
              <a:ext uri="{FF2B5EF4-FFF2-40B4-BE49-F238E27FC236}">
                <a16:creationId xmlns:a16="http://schemas.microsoft.com/office/drawing/2014/main" id="{B2FAD745-B6CB-443D-A972-FC0E7416A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684" y="1109341"/>
            <a:ext cx="4185865" cy="330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22789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EFEA398-0FE4-4CD9-8C4E-E04C90463953}"/>
              </a:ext>
            </a:extLst>
          </p:cNvPr>
          <p:cNvSpPr txBox="1"/>
          <p:nvPr/>
        </p:nvSpPr>
        <p:spPr>
          <a:xfrm>
            <a:off x="290824" y="1198891"/>
            <a:ext cx="44958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Cloud management product to quickly deliver and easily manage personalized infrastructure, applications, and services for business needs</a:t>
            </a:r>
          </a:p>
          <a:p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Individuals can have access to a user-friendly self-service portal to create their own machines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accent6">
                  <a:lumMod val="50000"/>
                </a:schemeClr>
              </a:solidFill>
              <a:latin typeface="Hind" panose="020B0604020202020204" charset="0"/>
              <a:cs typeface="Hind" panose="020B06040202020202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Hind" panose="020B0604020202020204" charset="0"/>
                <a:cs typeface="Hind" panose="020B0604020202020204" charset="0"/>
              </a:rPr>
              <a:t>Ability to deliver services on different platforms such as AWS and Azure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294448B-B847-4BC0-A137-D45E9C834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</a:rPr>
              <a:t>vCloud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</a:rPr>
              <a:t> Automation Center</a:t>
            </a:r>
          </a:p>
        </p:txBody>
      </p:sp>
      <p:pic>
        <p:nvPicPr>
          <p:cNvPr id="4098" name="Picture 2" descr="https://lh3.googleusercontent.com/KwiceRcnmtoU8bMb2UloXUO1Zd0mHvOAYbqaRtEbdqWLbdGvVFaoUJfOC8fXW8w0q61IGswVbuL5IxBOPo3A3FST1qnj9Qt183L_suZcebLFOXmcsiTxzYqY3bnBGpdHCVFUP4j0">
            <a:extLst>
              <a:ext uri="{FF2B5EF4-FFF2-40B4-BE49-F238E27FC236}">
                <a16:creationId xmlns:a16="http://schemas.microsoft.com/office/drawing/2014/main" id="{011D63DD-E264-4089-89A2-08237556B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748" y="1141738"/>
            <a:ext cx="3816428" cy="313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970621"/>
      </p:ext>
    </p:extLst>
  </p:cSld>
  <p:clrMapOvr>
    <a:masterClrMapping/>
  </p:clrMapOvr>
</p:sld>
</file>

<file path=ppt/theme/theme1.xml><?xml version="1.0" encoding="utf-8"?>
<a:theme xmlns:a="http://schemas.openxmlformats.org/drawingml/2006/main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75779</TotalTime>
  <Words>4596</Words>
  <Application>Microsoft Macintosh PowerPoint</Application>
  <PresentationFormat>On-screen Show (16:9)</PresentationFormat>
  <Paragraphs>640</Paragraphs>
  <Slides>109</Slides>
  <Notes>72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16" baseType="lpstr">
      <vt:lpstr>Trebuchet MS</vt:lpstr>
      <vt:lpstr>Hind</vt:lpstr>
      <vt:lpstr>Roboto</vt:lpstr>
      <vt:lpstr>Arial</vt:lpstr>
      <vt:lpstr>Hind Medium</vt:lpstr>
      <vt:lpstr>Courier New</vt:lpstr>
      <vt:lpstr>Geometric</vt:lpstr>
      <vt:lpstr>Cloud and Virtualization Concepts</vt:lpstr>
      <vt:lpstr>Why learn virtualization?</vt:lpstr>
      <vt:lpstr>This content will help you</vt:lpstr>
      <vt:lpstr>Virtualization Benefits</vt:lpstr>
      <vt:lpstr>What is virtualization?</vt:lpstr>
      <vt:lpstr>Hardware and Software</vt:lpstr>
      <vt:lpstr>Hardware</vt:lpstr>
      <vt:lpstr>Software</vt:lpstr>
      <vt:lpstr>PowerPoint Presentation</vt:lpstr>
      <vt:lpstr>What is a VM?</vt:lpstr>
      <vt:lpstr>What is a VM?</vt:lpstr>
      <vt:lpstr>PowerPoint Presentation</vt:lpstr>
      <vt:lpstr>PowerPoint Presentation</vt:lpstr>
      <vt:lpstr>The Hypervisor</vt:lpstr>
      <vt:lpstr>What is a Hypervisor?</vt:lpstr>
      <vt:lpstr>Types of Hypervisors</vt:lpstr>
      <vt:lpstr>Virtual Machine Files </vt:lpstr>
      <vt:lpstr>What is a snapshot?</vt:lpstr>
      <vt:lpstr>PowerPoint Presentation</vt:lpstr>
      <vt:lpstr>The Data Center</vt:lpstr>
      <vt:lpstr>What is a Data Center?</vt:lpstr>
      <vt:lpstr>Compute Systems</vt:lpstr>
      <vt:lpstr>Compute Systems</vt:lpstr>
      <vt:lpstr>Networks</vt:lpstr>
      <vt:lpstr>Storage</vt:lpstr>
      <vt:lpstr>Storage - RAID</vt:lpstr>
      <vt:lpstr>Storage - Block vs. File-Level</vt:lpstr>
      <vt:lpstr>Storage – Types of Data Center Storage</vt:lpstr>
      <vt:lpstr>Common Data Center Storage Protocols</vt:lpstr>
      <vt:lpstr>Storage Provisioning</vt:lpstr>
      <vt:lpstr>PowerPoint Presentation</vt:lpstr>
      <vt:lpstr>Virtual Data Center</vt:lpstr>
      <vt:lpstr>Benefits of a Virtual Data Center</vt:lpstr>
      <vt:lpstr>PowerPoint Presentation</vt:lpstr>
      <vt:lpstr>What is vSphere?</vt:lpstr>
      <vt:lpstr>What is vSphere?</vt:lpstr>
      <vt:lpstr>vSphere</vt:lpstr>
      <vt:lpstr>What is ESXi?</vt:lpstr>
      <vt:lpstr>vCenter</vt:lpstr>
      <vt:lpstr>vSphere Client</vt:lpstr>
      <vt:lpstr>vSphere Client</vt:lpstr>
      <vt:lpstr>vSphere Host Client</vt:lpstr>
      <vt:lpstr>vSphere Host Client</vt:lpstr>
      <vt:lpstr>Server Virtualization</vt:lpstr>
      <vt:lpstr>PowerPoint Presentation</vt:lpstr>
      <vt:lpstr>PowerPoint Presentation</vt:lpstr>
      <vt:lpstr>PowerPoint Presentation</vt:lpstr>
      <vt:lpstr>Storage Virtualization</vt:lpstr>
      <vt:lpstr>Network Virtualization</vt:lpstr>
      <vt:lpstr>Types of  Virtual Networks</vt:lpstr>
      <vt:lpstr>Application and Desktop Virtualization</vt:lpstr>
      <vt:lpstr>Convergence</vt:lpstr>
      <vt:lpstr>What is the Cloud?</vt:lpstr>
      <vt:lpstr>The Cloud</vt:lpstr>
      <vt:lpstr>PowerPoint Presentation</vt:lpstr>
      <vt:lpstr>Types of Cloud Computing</vt:lpstr>
      <vt:lpstr>Types of Cloud Computing</vt:lpstr>
      <vt:lpstr>Types of Cloud Computing</vt:lpstr>
      <vt:lpstr>Types of Cloud Computing</vt:lpstr>
      <vt:lpstr>Types of Cloud Computing</vt:lpstr>
      <vt:lpstr>Cloud Deployment Models</vt:lpstr>
      <vt:lpstr>Cloud Deployment Models</vt:lpstr>
      <vt:lpstr>Cloud Deployment Models</vt:lpstr>
      <vt:lpstr>PowerPoint Presentation</vt:lpstr>
      <vt:lpstr>Container Technology</vt:lpstr>
      <vt:lpstr>Introduction to Containers</vt:lpstr>
      <vt:lpstr>Introduction to Containers</vt:lpstr>
      <vt:lpstr>Introduction to Containers</vt:lpstr>
      <vt:lpstr>Introduction to Containers</vt:lpstr>
      <vt:lpstr>Introduction to Containers</vt:lpstr>
      <vt:lpstr>Introduction to Containers</vt:lpstr>
      <vt:lpstr>Introduction to Containers</vt:lpstr>
      <vt:lpstr>Kubernetes</vt:lpstr>
      <vt:lpstr>Kubernetes</vt:lpstr>
      <vt:lpstr>Kubernetes</vt:lpstr>
      <vt:lpstr>Kubernetes</vt:lpstr>
      <vt:lpstr>Containers in the Cloud</vt:lpstr>
      <vt:lpstr>Containers in the Cloud</vt:lpstr>
      <vt:lpstr>Container Security</vt:lpstr>
      <vt:lpstr>Container Security</vt:lpstr>
      <vt:lpstr>Container Security</vt:lpstr>
      <vt:lpstr>Container Security</vt:lpstr>
      <vt:lpstr>Container Security</vt:lpstr>
      <vt:lpstr>Container Security</vt:lpstr>
      <vt:lpstr>Container Security</vt:lpstr>
      <vt:lpstr>Container Security</vt:lpstr>
      <vt:lpstr>VMware Solutions</vt:lpstr>
      <vt:lpstr>vMotion</vt:lpstr>
      <vt:lpstr>Storage vMotion</vt:lpstr>
      <vt:lpstr>High Availability (HA) </vt:lpstr>
      <vt:lpstr>Distributed Resource Scheduler (DRS)</vt:lpstr>
      <vt:lpstr>Fault Tolerance (FT)</vt:lpstr>
      <vt:lpstr>Replication</vt:lpstr>
      <vt:lpstr>VSAN</vt:lpstr>
      <vt:lpstr>Hyper Converged Infrastructure </vt:lpstr>
      <vt:lpstr>NSX</vt:lpstr>
      <vt:lpstr>NSX-T</vt:lpstr>
      <vt:lpstr>VMware Cloud Foundation</vt:lpstr>
      <vt:lpstr>vCloud Automation Center</vt:lpstr>
      <vt:lpstr>VMware Cloud</vt:lpstr>
      <vt:lpstr>Tanzu</vt:lpstr>
      <vt:lpstr>Tanzu</vt:lpstr>
      <vt:lpstr>CloudHealth</vt:lpstr>
      <vt:lpstr>Carbon Black</vt:lpstr>
      <vt:lpstr>Carbon Black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Screen</dc:title>
  <dc:creator>Rich Weeks</dc:creator>
  <cp:lastModifiedBy>Madjida Garcia</cp:lastModifiedBy>
  <cp:revision>295</cp:revision>
  <dcterms:modified xsi:type="dcterms:W3CDTF">2021-10-25T19:39:54Z</dcterms:modified>
</cp:coreProperties>
</file>